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Lst>
  <p:notesMasterIdLst>
    <p:notesMasterId r:id="rId13"/>
  </p:notesMasterIdLst>
  <p:sldIdLst>
    <p:sldId id="256" r:id="rId2"/>
    <p:sldId id="257" r:id="rId3"/>
    <p:sldId id="270" r:id="rId4"/>
    <p:sldId id="274" r:id="rId5"/>
    <p:sldId id="291" r:id="rId6"/>
    <p:sldId id="269" r:id="rId7"/>
    <p:sldId id="259" r:id="rId8"/>
    <p:sldId id="260" r:id="rId9"/>
    <p:sldId id="265" r:id="rId10"/>
    <p:sldId id="288" r:id="rId11"/>
    <p:sldId id="267" r:id="rId12"/>
  </p:sldIdLst>
  <p:sldSz cx="12192000" cy="6858000"/>
  <p:notesSz cx="6797675" cy="985678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ilvia Tummolo - silvia.tummolo@studio.unibo.it" initials="ST-s" lastIdx="1" clrIdx="0">
    <p:extLst>
      <p:ext uri="{19B8F6BF-5375-455C-9EA6-DF929625EA0E}">
        <p15:presenceInfo xmlns:p15="http://schemas.microsoft.com/office/powerpoint/2012/main" userId="Silvia Tummolo - silvia.tummolo@studio.unibo.i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302" autoAdjust="0"/>
  </p:normalViewPr>
  <p:slideViewPr>
    <p:cSldViewPr snapToGrid="0">
      <p:cViewPr varScale="1">
        <p:scale>
          <a:sx n="63" d="100"/>
          <a:sy n="63" d="100"/>
        </p:scale>
        <p:origin x="804" y="5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3088C7-8E17-450C-8D02-88C5D49864F5}" type="doc">
      <dgm:prSet loTypeId="urn:microsoft.com/office/officeart/2005/8/layout/bProcess4" loCatId="process" qsTypeId="urn:microsoft.com/office/officeart/2005/8/quickstyle/3d1" qsCatId="3D" csTypeId="urn:microsoft.com/office/officeart/2005/8/colors/colorful1" csCatId="colorful" phldr="1"/>
      <dgm:spPr/>
      <dgm:t>
        <a:bodyPr/>
        <a:lstStyle/>
        <a:p>
          <a:endParaRPr lang="it-IT"/>
        </a:p>
      </dgm:t>
    </dgm:pt>
    <dgm:pt modelId="{6A00852F-462C-438E-A64B-68EA20940771}">
      <dgm:prSet phldrT="[Testo]" custT="1"/>
      <dgm:spPr>
        <a:xfrm>
          <a:off x="78960" y="63979"/>
          <a:ext cx="1654968" cy="1005185"/>
        </a:xfrm>
        <a:prstGeom prst="roundRect">
          <a:avLst>
            <a:gd name="adj" fmla="val 10000"/>
          </a:avLst>
        </a:prstGeom>
        <a:solidFill>
          <a:srgbClr val="C00000"/>
        </a:solidFill>
        <a:ln>
          <a:noFill/>
        </a:ln>
        <a:effectLst/>
        <a:scene3d>
          <a:camera prst="orthographicFront"/>
          <a:lightRig rig="flat" dir="t"/>
        </a:scene3d>
        <a:sp3d prstMaterial="plastic">
          <a:bevelT w="120900" h="88900"/>
          <a:bevelB w="88900" h="31750" prst="angle"/>
        </a:sp3d>
      </dgm:spPr>
      <dgm:t>
        <a:bodyPr/>
        <a:lstStyle/>
        <a:p>
          <a:pPr algn="ctr">
            <a:buNone/>
          </a:pPr>
          <a:r>
            <a:rPr lang="it-IT" sz="1200" dirty="0">
              <a:solidFill>
                <a:sysClr val="window" lastClr="FFFFFF"/>
              </a:solidFill>
              <a:latin typeface="Times New Roman" panose="02020603050405020304" pitchFamily="18" charset="0"/>
              <a:ea typeface="+mn-ea"/>
              <a:cs typeface="Times New Roman" panose="02020603050405020304" pitchFamily="18" charset="0"/>
            </a:rPr>
            <a:t>CONFERMA DI ADESIONE</a:t>
          </a:r>
        </a:p>
      </dgm:t>
    </dgm:pt>
    <dgm:pt modelId="{D5111C06-9EC3-475D-B781-CD91406F4A8E}" type="parTrans" cxnId="{625BA4D7-407C-405D-A60D-C7F38929CC59}">
      <dgm:prSet/>
      <dgm:spPr/>
      <dgm:t>
        <a:bodyPr/>
        <a:lstStyle/>
        <a:p>
          <a:pPr algn="just"/>
          <a:endParaRPr lang="it-IT"/>
        </a:p>
      </dgm:t>
    </dgm:pt>
    <dgm:pt modelId="{0EE4EF07-3011-468B-96FF-3D29A2E028DE}" type="sibTrans" cxnId="{625BA4D7-407C-405D-A60D-C7F38929CC59}">
      <dgm:prSet/>
      <dgm:spPr>
        <a:xfrm rot="5477504">
          <a:off x="-154945" y="818578"/>
          <a:ext cx="1119447" cy="175416"/>
        </a:xfrm>
        <a:prstGeom prst="rect">
          <a:avLst/>
        </a:prstGeom>
        <a:solidFill>
          <a:srgbClr val="C00000"/>
        </a:solidFill>
        <a:ln>
          <a:noFill/>
        </a:ln>
        <a:effectLst/>
        <a:scene3d>
          <a:camera prst="orthographicFront"/>
          <a:lightRig rig="flat" dir="t"/>
        </a:scene3d>
        <a:sp3d z="-190500" prstMaterial="plastic">
          <a:bevelT w="50800" h="50800"/>
          <a:bevelB w="25400" h="25400" prst="angle"/>
        </a:sp3d>
      </dgm:spPr>
      <dgm:t>
        <a:bodyPr/>
        <a:lstStyle/>
        <a:p>
          <a:pPr algn="just"/>
          <a:endParaRPr lang="it-IT"/>
        </a:p>
      </dgm:t>
    </dgm:pt>
    <dgm:pt modelId="{130AFEB6-14BB-43C4-B367-F82BB629C5D8}">
      <dgm:prSet phldrT="[Testo]" custT="1"/>
      <dgm:spPr>
        <a:xfrm>
          <a:off x="81081" y="1252703"/>
          <a:ext cx="1597975" cy="986607"/>
        </a:xfrm>
        <a:prstGeom prst="roundRect">
          <a:avLst>
            <a:gd name="adj" fmla="val 10000"/>
          </a:avLst>
        </a:prstGeom>
        <a:gradFill rotWithShape="0">
          <a:gsLst>
            <a:gs pos="0">
              <a:srgbClr val="A5A5A5">
                <a:hueOff val="0"/>
                <a:satOff val="0"/>
                <a:lumOff val="0"/>
                <a:alphaOff val="0"/>
                <a:satMod val="103000"/>
                <a:lumMod val="102000"/>
                <a:tint val="94000"/>
              </a:srgbClr>
            </a:gs>
            <a:gs pos="50000">
              <a:srgbClr val="A5A5A5">
                <a:hueOff val="0"/>
                <a:satOff val="0"/>
                <a:lumOff val="0"/>
                <a:alphaOff val="0"/>
                <a:satMod val="110000"/>
                <a:lumMod val="100000"/>
                <a:shade val="100000"/>
              </a:srgbClr>
            </a:gs>
            <a:gs pos="100000">
              <a:srgbClr val="A5A5A5">
                <a:hueOff val="0"/>
                <a:satOff val="0"/>
                <a:lumOff val="0"/>
                <a:alphaOff val="0"/>
                <a:lumMod val="99000"/>
                <a:satMod val="120000"/>
                <a:shade val="78000"/>
              </a:srgbClr>
            </a:gs>
          </a:gsLst>
          <a:lin ang="5400000" scaled="0"/>
        </a:gradFill>
        <a:ln>
          <a:noFill/>
        </a:ln>
        <a:effectLst/>
        <a:scene3d>
          <a:camera prst="orthographicFront"/>
          <a:lightRig rig="flat" dir="t"/>
        </a:scene3d>
        <a:sp3d prstMaterial="plastic">
          <a:bevelT w="120900" h="88900"/>
          <a:bevelB w="88900" h="31750" prst="angle"/>
        </a:sp3d>
      </dgm:spPr>
      <dgm:t>
        <a:bodyPr/>
        <a:lstStyle/>
        <a:p>
          <a:pPr algn="ctr">
            <a:buNone/>
          </a:pPr>
          <a:r>
            <a:rPr lang="it-IT" sz="1200" dirty="0">
              <a:solidFill>
                <a:sysClr val="window" lastClr="FFFFFF"/>
              </a:solidFill>
              <a:latin typeface="Times New Roman" panose="02020603050405020304" pitchFamily="18" charset="0"/>
              <a:ea typeface="+mn-ea"/>
              <a:cs typeface="Times New Roman" panose="02020603050405020304" pitchFamily="18" charset="0"/>
            </a:rPr>
            <a:t>NULLA OSTA ALLA CONFERMA DI ADESIONE</a:t>
          </a:r>
        </a:p>
      </dgm:t>
    </dgm:pt>
    <dgm:pt modelId="{1461ABFA-EF79-4E7D-B7B6-1B98A4E4B9BF}" type="parTrans" cxnId="{B6EED7CD-967A-4CE0-9F17-E28468B9D6CD}">
      <dgm:prSet/>
      <dgm:spPr/>
      <dgm:t>
        <a:bodyPr/>
        <a:lstStyle/>
        <a:p>
          <a:pPr algn="just"/>
          <a:endParaRPr lang="it-IT"/>
        </a:p>
      </dgm:t>
    </dgm:pt>
    <dgm:pt modelId="{E919D873-CEE3-4C03-85E4-FEEF05F74570}" type="sibTrans" cxnId="{B6EED7CD-967A-4CE0-9F17-E28468B9D6CD}">
      <dgm:prSet/>
      <dgm:spPr>
        <a:xfrm rot="5400000">
          <a:off x="-199139" y="2017519"/>
          <a:ext cx="1181461" cy="147991"/>
        </a:xfrm>
        <a:prstGeom prst="rect">
          <a:avLst/>
        </a:prstGeom>
        <a:gradFill rotWithShape="0">
          <a:gsLst>
            <a:gs pos="0">
              <a:srgbClr val="A5A5A5">
                <a:hueOff val="0"/>
                <a:satOff val="0"/>
                <a:lumOff val="0"/>
                <a:alphaOff val="0"/>
                <a:satMod val="103000"/>
                <a:lumMod val="102000"/>
                <a:tint val="94000"/>
              </a:srgbClr>
            </a:gs>
            <a:gs pos="50000">
              <a:srgbClr val="A5A5A5">
                <a:hueOff val="0"/>
                <a:satOff val="0"/>
                <a:lumOff val="0"/>
                <a:alphaOff val="0"/>
                <a:satMod val="110000"/>
                <a:lumMod val="100000"/>
                <a:shade val="100000"/>
              </a:srgbClr>
            </a:gs>
            <a:gs pos="100000">
              <a:srgbClr val="A5A5A5">
                <a:hueOff val="0"/>
                <a:satOff val="0"/>
                <a:lumOff val="0"/>
                <a:alphaOff val="0"/>
                <a:lumMod val="99000"/>
                <a:satMod val="120000"/>
                <a:shade val="78000"/>
              </a:srgbClr>
            </a:gs>
          </a:gsLst>
          <a:lin ang="5400000" scaled="0"/>
        </a:gradFill>
        <a:ln>
          <a:noFill/>
        </a:ln>
        <a:effectLst/>
        <a:scene3d>
          <a:camera prst="orthographicFront"/>
          <a:lightRig rig="flat" dir="t"/>
        </a:scene3d>
        <a:sp3d z="-190500" prstMaterial="plastic">
          <a:bevelT w="50800" h="50800"/>
          <a:bevelB w="25400" h="25400" prst="angle"/>
        </a:sp3d>
      </dgm:spPr>
      <dgm:t>
        <a:bodyPr/>
        <a:lstStyle/>
        <a:p>
          <a:pPr algn="just"/>
          <a:endParaRPr lang="it-IT"/>
        </a:p>
      </dgm:t>
    </dgm:pt>
    <dgm:pt modelId="{7508366A-4DC4-4716-A0F3-1306103F2744}">
      <dgm:prSet phldrT="[Testo]" custT="1"/>
      <dgm:spPr>
        <a:xfrm>
          <a:off x="101397" y="2465816"/>
          <a:ext cx="1557343" cy="942170"/>
        </a:xfrm>
        <a:prstGeom prst="roundRect">
          <a:avLst>
            <a:gd name="adj" fmla="val 10000"/>
          </a:avLst>
        </a:prstGeom>
        <a:solidFill>
          <a:srgbClr val="0070C0"/>
        </a:solidFill>
        <a:ln>
          <a:noFill/>
        </a:ln>
        <a:effectLst/>
        <a:scene3d>
          <a:camera prst="orthographicFront"/>
          <a:lightRig rig="flat" dir="t"/>
        </a:scene3d>
        <a:sp3d prstMaterial="plastic">
          <a:bevelT w="120900" h="88900"/>
          <a:bevelB w="88900" h="31750" prst="angle"/>
        </a:sp3d>
      </dgm:spPr>
      <dgm:t>
        <a:bodyPr/>
        <a:lstStyle/>
        <a:p>
          <a:pPr algn="ctr">
            <a:buNone/>
          </a:pPr>
          <a:r>
            <a:rPr lang="it-IT" sz="1200" dirty="0">
              <a:solidFill>
                <a:sysClr val="window" lastClr="FFFFFF"/>
              </a:solidFill>
              <a:latin typeface="Times New Roman" panose="02020603050405020304" pitchFamily="18" charset="0"/>
              <a:ea typeface="+mn-ea"/>
              <a:cs typeface="Times New Roman" panose="02020603050405020304" pitchFamily="18" charset="0"/>
            </a:rPr>
            <a:t>SOTTOSCRIZIONE ORDINATIVO DI FORNITURA</a:t>
          </a:r>
        </a:p>
      </dgm:t>
    </dgm:pt>
    <dgm:pt modelId="{C6D000C0-23F8-4A7E-9D6B-34F348B63D2D}" type="parTrans" cxnId="{D149A46A-F29C-405C-8E36-C8DCAB5AE280}">
      <dgm:prSet/>
      <dgm:spPr/>
      <dgm:t>
        <a:bodyPr/>
        <a:lstStyle/>
        <a:p>
          <a:pPr algn="just"/>
          <a:endParaRPr lang="it-IT"/>
        </a:p>
      </dgm:t>
    </dgm:pt>
    <dgm:pt modelId="{1440295A-AA7A-4883-B964-F6155AD1B36E}" type="sibTrans" cxnId="{D149A46A-F29C-405C-8E36-C8DCAB5AE280}">
      <dgm:prSet/>
      <dgm:spPr>
        <a:xfrm rot="21592861">
          <a:off x="434492" y="2610591"/>
          <a:ext cx="2183037" cy="147991"/>
        </a:xfrm>
        <a:prstGeom prst="rect">
          <a:avLst/>
        </a:prstGeom>
        <a:solidFill>
          <a:srgbClr val="0070C0"/>
        </a:solidFill>
        <a:ln>
          <a:noFill/>
        </a:ln>
        <a:effectLst/>
        <a:scene3d>
          <a:camera prst="orthographicFront"/>
          <a:lightRig rig="flat" dir="t"/>
        </a:scene3d>
        <a:sp3d z="-190500" prstMaterial="plastic">
          <a:bevelT w="50800" h="50800"/>
          <a:bevelB w="25400" h="25400" prst="angle"/>
        </a:sp3d>
      </dgm:spPr>
      <dgm:t>
        <a:bodyPr/>
        <a:lstStyle/>
        <a:p>
          <a:pPr algn="just"/>
          <a:endParaRPr lang="it-IT"/>
        </a:p>
      </dgm:t>
    </dgm:pt>
    <dgm:pt modelId="{95185C54-AB89-4425-993D-96B70EC385B6}" type="pres">
      <dgm:prSet presAssocID="{043088C7-8E17-450C-8D02-88C5D49864F5}" presName="Name0" presStyleCnt="0">
        <dgm:presLayoutVars>
          <dgm:dir/>
          <dgm:resizeHandles/>
        </dgm:presLayoutVars>
      </dgm:prSet>
      <dgm:spPr/>
    </dgm:pt>
    <dgm:pt modelId="{24176226-94B8-42F5-A4D6-6608B235943C}" type="pres">
      <dgm:prSet presAssocID="{6A00852F-462C-438E-A64B-68EA20940771}" presName="compNode" presStyleCnt="0"/>
      <dgm:spPr/>
    </dgm:pt>
    <dgm:pt modelId="{8E551C9C-758B-4E06-8673-3F36F00ED5D0}" type="pres">
      <dgm:prSet presAssocID="{6A00852F-462C-438E-A64B-68EA20940771}" presName="dummyConnPt" presStyleCnt="0"/>
      <dgm:spPr/>
    </dgm:pt>
    <dgm:pt modelId="{BBA87F22-EB8F-43CB-8D91-6269F9155EFC}" type="pres">
      <dgm:prSet presAssocID="{6A00852F-462C-438E-A64B-68EA20940771}" presName="node" presStyleLbl="node1" presStyleIdx="0" presStyleCnt="3" custScaleX="100646" custScaleY="101883" custLinFactNeighborX="1604" custLinFactNeighborY="6397">
        <dgm:presLayoutVars>
          <dgm:bulletEnabled val="1"/>
        </dgm:presLayoutVars>
      </dgm:prSet>
      <dgm:spPr>
        <a:prstGeom prst="roundRect">
          <a:avLst>
            <a:gd name="adj" fmla="val 10000"/>
          </a:avLst>
        </a:prstGeom>
      </dgm:spPr>
    </dgm:pt>
    <dgm:pt modelId="{81D85A9C-069F-44DC-A450-37E46337D68A}" type="pres">
      <dgm:prSet presAssocID="{0EE4EF07-3011-468B-96FF-3D29A2E028DE}" presName="sibTrans" presStyleLbl="bgSibTrans2D1" presStyleIdx="0" presStyleCnt="2" custScaleX="95680" custScaleY="118532"/>
      <dgm:spPr>
        <a:prstGeom prst="rect">
          <a:avLst/>
        </a:prstGeom>
      </dgm:spPr>
    </dgm:pt>
    <dgm:pt modelId="{A10E7F1C-E04D-4968-A513-3CD2980F5A8E}" type="pres">
      <dgm:prSet presAssocID="{130AFEB6-14BB-43C4-B367-F82BB629C5D8}" presName="compNode" presStyleCnt="0"/>
      <dgm:spPr/>
    </dgm:pt>
    <dgm:pt modelId="{E23B662B-92CB-413D-AB06-74BC4CAF5E63}" type="pres">
      <dgm:prSet presAssocID="{130AFEB6-14BB-43C4-B367-F82BB629C5D8}" presName="dummyConnPt" presStyleCnt="0"/>
      <dgm:spPr/>
    </dgm:pt>
    <dgm:pt modelId="{A94425F4-9644-4055-BF92-A9658D919296}" type="pres">
      <dgm:prSet presAssocID="{130AFEB6-14BB-43C4-B367-F82BB629C5D8}" presName="node" presStyleLbl="node1" presStyleIdx="1" presStyleCnt="3" custScaleX="97180">
        <dgm:presLayoutVars>
          <dgm:bulletEnabled val="1"/>
        </dgm:presLayoutVars>
      </dgm:prSet>
      <dgm:spPr>
        <a:prstGeom prst="roundRect">
          <a:avLst>
            <a:gd name="adj" fmla="val 10000"/>
          </a:avLst>
        </a:prstGeom>
      </dgm:spPr>
    </dgm:pt>
    <dgm:pt modelId="{AA54EDFB-7890-450F-9684-98A75EBEFC20}" type="pres">
      <dgm:prSet presAssocID="{E919D873-CEE3-4C03-85E4-FEEF05F74570}" presName="sibTrans" presStyleLbl="bgSibTrans2D1" presStyleIdx="1" presStyleCnt="2"/>
      <dgm:spPr>
        <a:prstGeom prst="rect">
          <a:avLst/>
        </a:prstGeom>
      </dgm:spPr>
    </dgm:pt>
    <dgm:pt modelId="{6A4B0429-F1F3-4A1A-8476-3CB2FA79D9A1}" type="pres">
      <dgm:prSet presAssocID="{7508366A-4DC4-4716-A0F3-1306103F2744}" presName="compNode" presStyleCnt="0"/>
      <dgm:spPr/>
    </dgm:pt>
    <dgm:pt modelId="{A4AF89B2-1286-4D79-8212-C33EE25ACA36}" type="pres">
      <dgm:prSet presAssocID="{7508366A-4DC4-4716-A0F3-1306103F2744}" presName="dummyConnPt" presStyleCnt="0"/>
      <dgm:spPr/>
    </dgm:pt>
    <dgm:pt modelId="{9E5F9ED1-ED49-497A-81A9-AF47F59B87DA}" type="pres">
      <dgm:prSet presAssocID="{7508366A-4DC4-4716-A0F3-1306103F2744}" presName="node" presStyleLbl="node1" presStyleIdx="2" presStyleCnt="3" custScaleX="94709" custScaleY="95496" custLinFactNeighborY="-2042">
        <dgm:presLayoutVars>
          <dgm:bulletEnabled val="1"/>
        </dgm:presLayoutVars>
      </dgm:prSet>
      <dgm:spPr>
        <a:prstGeom prst="roundRect">
          <a:avLst>
            <a:gd name="adj" fmla="val 10000"/>
          </a:avLst>
        </a:prstGeom>
      </dgm:spPr>
    </dgm:pt>
  </dgm:ptLst>
  <dgm:cxnLst>
    <dgm:cxn modelId="{8512BB16-C45D-45B6-81F9-F5435DB80309}" type="presOf" srcId="{130AFEB6-14BB-43C4-B367-F82BB629C5D8}" destId="{A94425F4-9644-4055-BF92-A9658D919296}" srcOrd="0" destOrd="0" presId="urn:microsoft.com/office/officeart/2005/8/layout/bProcess4"/>
    <dgm:cxn modelId="{69B54C19-B47A-4A1B-8D8A-0BDCD228E19B}" type="presOf" srcId="{E919D873-CEE3-4C03-85E4-FEEF05F74570}" destId="{AA54EDFB-7890-450F-9684-98A75EBEFC20}" srcOrd="0" destOrd="0" presId="urn:microsoft.com/office/officeart/2005/8/layout/bProcess4"/>
    <dgm:cxn modelId="{D149A46A-F29C-405C-8E36-C8DCAB5AE280}" srcId="{043088C7-8E17-450C-8D02-88C5D49864F5}" destId="{7508366A-4DC4-4716-A0F3-1306103F2744}" srcOrd="2" destOrd="0" parTransId="{C6D000C0-23F8-4A7E-9D6B-34F348B63D2D}" sibTransId="{1440295A-AA7A-4883-B964-F6155AD1B36E}"/>
    <dgm:cxn modelId="{2454E5AE-FA4D-4960-96F5-EBC33F915F25}" type="presOf" srcId="{043088C7-8E17-450C-8D02-88C5D49864F5}" destId="{95185C54-AB89-4425-993D-96B70EC385B6}" srcOrd="0" destOrd="0" presId="urn:microsoft.com/office/officeart/2005/8/layout/bProcess4"/>
    <dgm:cxn modelId="{E6B28BC9-0AF6-41AF-B118-CDC5F72BFCB8}" type="presOf" srcId="{7508366A-4DC4-4716-A0F3-1306103F2744}" destId="{9E5F9ED1-ED49-497A-81A9-AF47F59B87DA}" srcOrd="0" destOrd="0" presId="urn:microsoft.com/office/officeart/2005/8/layout/bProcess4"/>
    <dgm:cxn modelId="{B6EED7CD-967A-4CE0-9F17-E28468B9D6CD}" srcId="{043088C7-8E17-450C-8D02-88C5D49864F5}" destId="{130AFEB6-14BB-43C4-B367-F82BB629C5D8}" srcOrd="1" destOrd="0" parTransId="{1461ABFA-EF79-4E7D-B7B6-1B98A4E4B9BF}" sibTransId="{E919D873-CEE3-4C03-85E4-FEEF05F74570}"/>
    <dgm:cxn modelId="{625BA4D7-407C-405D-A60D-C7F38929CC59}" srcId="{043088C7-8E17-450C-8D02-88C5D49864F5}" destId="{6A00852F-462C-438E-A64B-68EA20940771}" srcOrd="0" destOrd="0" parTransId="{D5111C06-9EC3-475D-B781-CD91406F4A8E}" sibTransId="{0EE4EF07-3011-468B-96FF-3D29A2E028DE}"/>
    <dgm:cxn modelId="{37FF11F1-069A-4E28-B39E-7A67D2AE60DA}" type="presOf" srcId="{0EE4EF07-3011-468B-96FF-3D29A2E028DE}" destId="{81D85A9C-069F-44DC-A450-37E46337D68A}" srcOrd="0" destOrd="0" presId="urn:microsoft.com/office/officeart/2005/8/layout/bProcess4"/>
    <dgm:cxn modelId="{F98833F3-C332-4AC6-BC3F-12701C09D211}" type="presOf" srcId="{6A00852F-462C-438E-A64B-68EA20940771}" destId="{BBA87F22-EB8F-43CB-8D91-6269F9155EFC}" srcOrd="0" destOrd="0" presId="urn:microsoft.com/office/officeart/2005/8/layout/bProcess4"/>
    <dgm:cxn modelId="{BAFFB3C1-9769-40CF-8003-4043DE7F12C6}" type="presParOf" srcId="{95185C54-AB89-4425-993D-96B70EC385B6}" destId="{24176226-94B8-42F5-A4D6-6608B235943C}" srcOrd="0" destOrd="0" presId="urn:microsoft.com/office/officeart/2005/8/layout/bProcess4"/>
    <dgm:cxn modelId="{36F4697C-4F19-4E63-A156-037EA2774AB6}" type="presParOf" srcId="{24176226-94B8-42F5-A4D6-6608B235943C}" destId="{8E551C9C-758B-4E06-8673-3F36F00ED5D0}" srcOrd="0" destOrd="0" presId="urn:microsoft.com/office/officeart/2005/8/layout/bProcess4"/>
    <dgm:cxn modelId="{5A0F194E-AC9F-4FDD-8E7E-D383FC73AB47}" type="presParOf" srcId="{24176226-94B8-42F5-A4D6-6608B235943C}" destId="{BBA87F22-EB8F-43CB-8D91-6269F9155EFC}" srcOrd="1" destOrd="0" presId="urn:microsoft.com/office/officeart/2005/8/layout/bProcess4"/>
    <dgm:cxn modelId="{2DE335B3-CEAD-4B1E-8C51-2C29F760CFB4}" type="presParOf" srcId="{95185C54-AB89-4425-993D-96B70EC385B6}" destId="{81D85A9C-069F-44DC-A450-37E46337D68A}" srcOrd="1" destOrd="0" presId="urn:microsoft.com/office/officeart/2005/8/layout/bProcess4"/>
    <dgm:cxn modelId="{6F076534-9BD7-4343-A218-37F878B96090}" type="presParOf" srcId="{95185C54-AB89-4425-993D-96B70EC385B6}" destId="{A10E7F1C-E04D-4968-A513-3CD2980F5A8E}" srcOrd="2" destOrd="0" presId="urn:microsoft.com/office/officeart/2005/8/layout/bProcess4"/>
    <dgm:cxn modelId="{8EB724FD-92F5-4561-8D67-C0842B367FB9}" type="presParOf" srcId="{A10E7F1C-E04D-4968-A513-3CD2980F5A8E}" destId="{E23B662B-92CB-413D-AB06-74BC4CAF5E63}" srcOrd="0" destOrd="0" presId="urn:microsoft.com/office/officeart/2005/8/layout/bProcess4"/>
    <dgm:cxn modelId="{34911441-8D28-4FB5-9309-088F483B3CE2}" type="presParOf" srcId="{A10E7F1C-E04D-4968-A513-3CD2980F5A8E}" destId="{A94425F4-9644-4055-BF92-A9658D919296}" srcOrd="1" destOrd="0" presId="urn:microsoft.com/office/officeart/2005/8/layout/bProcess4"/>
    <dgm:cxn modelId="{B468ED14-0967-4F37-A059-85AC8587088D}" type="presParOf" srcId="{95185C54-AB89-4425-993D-96B70EC385B6}" destId="{AA54EDFB-7890-450F-9684-98A75EBEFC20}" srcOrd="3" destOrd="0" presId="urn:microsoft.com/office/officeart/2005/8/layout/bProcess4"/>
    <dgm:cxn modelId="{8C66A2A8-FF95-4A69-8EAA-45473E5FE0CC}" type="presParOf" srcId="{95185C54-AB89-4425-993D-96B70EC385B6}" destId="{6A4B0429-F1F3-4A1A-8476-3CB2FA79D9A1}" srcOrd="4" destOrd="0" presId="urn:microsoft.com/office/officeart/2005/8/layout/bProcess4"/>
    <dgm:cxn modelId="{EBED6C5C-23B5-4DFA-BD8C-DD3DD3920865}" type="presParOf" srcId="{6A4B0429-F1F3-4A1A-8476-3CB2FA79D9A1}" destId="{A4AF89B2-1286-4D79-8212-C33EE25ACA36}" srcOrd="0" destOrd="0" presId="urn:microsoft.com/office/officeart/2005/8/layout/bProcess4"/>
    <dgm:cxn modelId="{ED8412B8-4BE8-4E31-AC00-2DE1E96DA293}" type="presParOf" srcId="{6A4B0429-F1F3-4A1A-8476-3CB2FA79D9A1}" destId="{9E5F9ED1-ED49-497A-81A9-AF47F59B87DA}"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D85A9C-069F-44DC-A450-37E46337D68A}">
      <dsp:nvSpPr>
        <dsp:cNvPr id="0" name=""/>
        <dsp:cNvSpPr/>
      </dsp:nvSpPr>
      <dsp:spPr>
        <a:xfrm rot="5477511">
          <a:off x="-305654" y="1310220"/>
          <a:ext cx="1792689" cy="280939"/>
        </a:xfrm>
        <a:prstGeom prst="rect">
          <a:avLst/>
        </a:prstGeom>
        <a:solidFill>
          <a:srgbClr val="C00000"/>
        </a:solidFill>
        <a:ln>
          <a:noFill/>
        </a:ln>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BBA87F22-EB8F-43CB-8D91-6269F9155EFC}">
      <dsp:nvSpPr>
        <dsp:cNvPr id="0" name=""/>
        <dsp:cNvSpPr/>
      </dsp:nvSpPr>
      <dsp:spPr>
        <a:xfrm>
          <a:off x="68789" y="101603"/>
          <a:ext cx="2650519" cy="1609857"/>
        </a:xfrm>
        <a:prstGeom prst="roundRect">
          <a:avLst>
            <a:gd name="adj" fmla="val 10000"/>
          </a:avLst>
        </a:prstGeom>
        <a:solidFill>
          <a:srgbClr val="C00000"/>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it-IT" sz="1200" kern="1200" dirty="0">
              <a:solidFill>
                <a:sysClr val="window" lastClr="FFFFFF"/>
              </a:solidFill>
              <a:latin typeface="Times New Roman" panose="02020603050405020304" pitchFamily="18" charset="0"/>
              <a:ea typeface="+mn-ea"/>
              <a:cs typeface="Times New Roman" panose="02020603050405020304" pitchFamily="18" charset="0"/>
            </a:rPr>
            <a:t>CONFERMA DI ADESIONE</a:t>
          </a:r>
        </a:p>
      </dsp:txBody>
      <dsp:txXfrm>
        <a:off x="115940" y="148754"/>
        <a:ext cx="2556217" cy="1515555"/>
      </dsp:txXfrm>
    </dsp:sp>
    <dsp:sp modelId="{AA54EDFB-7890-450F-9684-98A75EBEFC20}">
      <dsp:nvSpPr>
        <dsp:cNvPr id="0" name=""/>
        <dsp:cNvSpPr/>
      </dsp:nvSpPr>
      <dsp:spPr>
        <a:xfrm rot="3329">
          <a:off x="577161" y="2278231"/>
          <a:ext cx="3426410" cy="237015"/>
        </a:xfrm>
        <a:prstGeom prst="rect">
          <a:avLst/>
        </a:prstGeom>
        <a:gradFill rotWithShape="0">
          <a:gsLst>
            <a:gs pos="0">
              <a:srgbClr val="A5A5A5">
                <a:hueOff val="0"/>
                <a:satOff val="0"/>
                <a:lumOff val="0"/>
                <a:alphaOff val="0"/>
                <a:satMod val="103000"/>
                <a:lumMod val="102000"/>
                <a:tint val="94000"/>
              </a:srgbClr>
            </a:gs>
            <a:gs pos="50000">
              <a:srgbClr val="A5A5A5">
                <a:hueOff val="0"/>
                <a:satOff val="0"/>
                <a:lumOff val="0"/>
                <a:alphaOff val="0"/>
                <a:satMod val="110000"/>
                <a:lumMod val="100000"/>
                <a:shade val="100000"/>
              </a:srgbClr>
            </a:gs>
            <a:gs pos="100000">
              <a:srgbClr val="A5A5A5">
                <a:hueOff val="0"/>
                <a:satOff val="0"/>
                <a:lumOff val="0"/>
                <a:alphaOff val="0"/>
                <a:lumMod val="99000"/>
                <a:satMod val="120000"/>
                <a:shade val="78000"/>
              </a:srgbClr>
            </a:gs>
          </a:gsLst>
          <a:lin ang="5400000" scaled="0"/>
        </a:gradFill>
        <a:ln>
          <a:noFill/>
        </a:ln>
        <a:effectLst/>
        <a:scene3d>
          <a:camera prst="orthographicFront"/>
          <a:lightRig rig="flat" dir="t"/>
        </a:scene3d>
        <a:sp3d z="-1905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A94425F4-9644-4055-BF92-A9658D919296}">
      <dsp:nvSpPr>
        <dsp:cNvPr id="0" name=""/>
        <dsp:cNvSpPr/>
      </dsp:nvSpPr>
      <dsp:spPr>
        <a:xfrm>
          <a:off x="72187" y="2005408"/>
          <a:ext cx="2559242" cy="1580104"/>
        </a:xfrm>
        <a:prstGeom prst="roundRect">
          <a:avLst>
            <a:gd name="adj" fmla="val 10000"/>
          </a:avLst>
        </a:prstGeom>
        <a:gradFill rotWithShape="0">
          <a:gsLst>
            <a:gs pos="0">
              <a:srgbClr val="A5A5A5">
                <a:hueOff val="0"/>
                <a:satOff val="0"/>
                <a:lumOff val="0"/>
                <a:alphaOff val="0"/>
                <a:satMod val="103000"/>
                <a:lumMod val="102000"/>
                <a:tint val="94000"/>
              </a:srgbClr>
            </a:gs>
            <a:gs pos="50000">
              <a:srgbClr val="A5A5A5">
                <a:hueOff val="0"/>
                <a:satOff val="0"/>
                <a:lumOff val="0"/>
                <a:alphaOff val="0"/>
                <a:satMod val="110000"/>
                <a:lumMod val="100000"/>
                <a:shade val="100000"/>
              </a:srgbClr>
            </a:gs>
            <a:gs pos="100000">
              <a:srgbClr val="A5A5A5">
                <a:hueOff val="0"/>
                <a:satOff val="0"/>
                <a:lumOff val="0"/>
                <a:alphaOff val="0"/>
                <a:lumMod val="99000"/>
                <a:satMod val="120000"/>
                <a:shade val="78000"/>
              </a:srgb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it-IT" sz="1200" kern="1200" dirty="0">
              <a:solidFill>
                <a:sysClr val="window" lastClr="FFFFFF"/>
              </a:solidFill>
              <a:latin typeface="Times New Roman" panose="02020603050405020304" pitchFamily="18" charset="0"/>
              <a:ea typeface="+mn-ea"/>
              <a:cs typeface="Times New Roman" panose="02020603050405020304" pitchFamily="18" charset="0"/>
            </a:rPr>
            <a:t>NULLA OSTA ALLA CONFERMA DI ADESIONE</a:t>
          </a:r>
        </a:p>
      </dsp:txBody>
      <dsp:txXfrm>
        <a:off x="118467" y="2051688"/>
        <a:ext cx="2466682" cy="1487544"/>
      </dsp:txXfrm>
    </dsp:sp>
    <dsp:sp modelId="{9E5F9ED1-ED49-497A-81A9-AF47F59B87DA}">
      <dsp:nvSpPr>
        <dsp:cNvPr id="0" name=""/>
        <dsp:cNvSpPr/>
      </dsp:nvSpPr>
      <dsp:spPr>
        <a:xfrm>
          <a:off x="3546125" y="2044310"/>
          <a:ext cx="2494168" cy="1508936"/>
        </a:xfrm>
        <a:prstGeom prst="roundRect">
          <a:avLst>
            <a:gd name="adj" fmla="val 10000"/>
          </a:avLst>
        </a:prstGeom>
        <a:solidFill>
          <a:srgbClr val="0070C0"/>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it-IT" sz="1200" kern="1200" dirty="0">
              <a:solidFill>
                <a:sysClr val="window" lastClr="FFFFFF"/>
              </a:solidFill>
              <a:latin typeface="Times New Roman" panose="02020603050405020304" pitchFamily="18" charset="0"/>
              <a:ea typeface="+mn-ea"/>
              <a:cs typeface="Times New Roman" panose="02020603050405020304" pitchFamily="18" charset="0"/>
            </a:rPr>
            <a:t>SOTTOSCRIZIONE ORDINATIVO DI FORNITURA</a:t>
          </a:r>
        </a:p>
      </dsp:txBody>
      <dsp:txXfrm>
        <a:off x="3590320" y="2088505"/>
        <a:ext cx="2405778" cy="1420546"/>
      </dsp:txXfrm>
    </dsp:sp>
  </dsp:spTree>
</dsp:drawing>
</file>

<file path=ppt/diagrams/layout1.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4551"/>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4551"/>
          </a:xfrm>
          <a:prstGeom prst="rect">
            <a:avLst/>
          </a:prstGeom>
        </p:spPr>
        <p:txBody>
          <a:bodyPr vert="horz" lIns="91440" tIns="45720" rIns="91440" bIns="45720" rtlCol="0"/>
          <a:lstStyle>
            <a:lvl1pPr algn="r">
              <a:defRPr sz="1200"/>
            </a:lvl1pPr>
          </a:lstStyle>
          <a:p>
            <a:fld id="{967697DE-280E-47A7-B359-DB1B0CBDDFF8}" type="datetimeFigureOut">
              <a:rPr lang="it-IT" smtClean="0"/>
              <a:t>12/07/2021</a:t>
            </a:fld>
            <a:endParaRPr lang="it-IT"/>
          </a:p>
        </p:txBody>
      </p:sp>
      <p:sp>
        <p:nvSpPr>
          <p:cNvPr id="4" name="Segnaposto immagine diapositiva 3"/>
          <p:cNvSpPr>
            <a:spLocks noGrp="1" noRot="1" noChangeAspect="1"/>
          </p:cNvSpPr>
          <p:nvPr>
            <p:ph type="sldImg" idx="2"/>
          </p:nvPr>
        </p:nvSpPr>
        <p:spPr>
          <a:xfrm>
            <a:off x="441325" y="1231900"/>
            <a:ext cx="5915025" cy="33274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43579"/>
            <a:ext cx="5438140" cy="388111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362238"/>
            <a:ext cx="2945659" cy="49455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362238"/>
            <a:ext cx="2945659" cy="494550"/>
          </a:xfrm>
          <a:prstGeom prst="rect">
            <a:avLst/>
          </a:prstGeom>
        </p:spPr>
        <p:txBody>
          <a:bodyPr vert="horz" lIns="91440" tIns="45720" rIns="91440" bIns="45720" rtlCol="0" anchor="b"/>
          <a:lstStyle>
            <a:lvl1pPr algn="r">
              <a:defRPr sz="1200"/>
            </a:lvl1pPr>
          </a:lstStyle>
          <a:p>
            <a:fld id="{1594531C-80C8-4B51-A921-7850FFB6DD2E}" type="slidenum">
              <a:rPr lang="it-IT" smtClean="0"/>
              <a:t>‹N›</a:t>
            </a:fld>
            <a:endParaRPr lang="it-IT"/>
          </a:p>
        </p:txBody>
      </p:sp>
    </p:spTree>
    <p:extLst>
      <p:ext uri="{BB962C8B-B14F-4D97-AF65-F5344CB8AC3E}">
        <p14:creationId xmlns:p14="http://schemas.microsoft.com/office/powerpoint/2010/main" val="32737604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1594531C-80C8-4B51-A921-7850FFB6DD2E}" type="slidenum">
              <a:rPr lang="it-IT" smtClean="0"/>
              <a:t>2</a:t>
            </a:fld>
            <a:endParaRPr lang="it-IT"/>
          </a:p>
        </p:txBody>
      </p:sp>
    </p:spTree>
    <p:extLst>
      <p:ext uri="{BB962C8B-B14F-4D97-AF65-F5344CB8AC3E}">
        <p14:creationId xmlns:p14="http://schemas.microsoft.com/office/powerpoint/2010/main" val="3689109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CA1D286E-A56A-45E7-98C2-6C379F7671DC}" type="datetime1">
              <a:rPr lang="en-US" smtClean="0"/>
              <a:t>7/12/2021</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‹N›</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41292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AB1C40E7-5AE6-44AD-8B42-9B673E0099FC}" type="datetime1">
              <a:rPr lang="en-US" smtClean="0"/>
              <a:t>7/12/2021</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‹N›</a:t>
            </a:fld>
            <a:endParaRPr lang="en-US"/>
          </a:p>
        </p:txBody>
      </p:sp>
    </p:spTree>
    <p:extLst>
      <p:ext uri="{BB962C8B-B14F-4D97-AF65-F5344CB8AC3E}">
        <p14:creationId xmlns:p14="http://schemas.microsoft.com/office/powerpoint/2010/main" val="1708966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26B3D354-DB93-4684-BA46-CB03A72183BE}" type="datetime1">
              <a:rPr lang="en-US" smtClean="0"/>
              <a:t>7/12/2021</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‹N›</a:t>
            </a:fld>
            <a:endParaRPr lang="en-US"/>
          </a:p>
        </p:txBody>
      </p:sp>
    </p:spTree>
    <p:extLst>
      <p:ext uri="{BB962C8B-B14F-4D97-AF65-F5344CB8AC3E}">
        <p14:creationId xmlns:p14="http://schemas.microsoft.com/office/powerpoint/2010/main" val="1766952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22C6D257-8121-4FB9-B9CE-29AE2D1E0E36}" type="datetime1">
              <a:rPr lang="en-US" smtClean="0"/>
              <a:t>7/12/2021</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‹N›</a:t>
            </a:fld>
            <a:endParaRPr lang="en-US"/>
          </a:p>
        </p:txBody>
      </p:sp>
    </p:spTree>
    <p:extLst>
      <p:ext uri="{BB962C8B-B14F-4D97-AF65-F5344CB8AC3E}">
        <p14:creationId xmlns:p14="http://schemas.microsoft.com/office/powerpoint/2010/main" val="226612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29CF5BC2-AA1E-40F9-B1F7-3938B732A240}" type="datetime1">
              <a:rPr lang="en-US" smtClean="0"/>
              <a:t>7/12/2021</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‹N›</a:t>
            </a:fld>
            <a:endParaRPr lang="en-US"/>
          </a:p>
        </p:txBody>
      </p:sp>
    </p:spTree>
    <p:extLst>
      <p:ext uri="{BB962C8B-B14F-4D97-AF65-F5344CB8AC3E}">
        <p14:creationId xmlns:p14="http://schemas.microsoft.com/office/powerpoint/2010/main" val="7424291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66B4CB90-F520-4E12-B0AB-FC97009DA24A}" type="datetime1">
              <a:rPr lang="en-US" smtClean="0"/>
              <a:t>7/12/2021</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‹N›</a:t>
            </a:fld>
            <a:endParaRPr lang="en-US"/>
          </a:p>
        </p:txBody>
      </p:sp>
    </p:spTree>
    <p:extLst>
      <p:ext uri="{BB962C8B-B14F-4D97-AF65-F5344CB8AC3E}">
        <p14:creationId xmlns:p14="http://schemas.microsoft.com/office/powerpoint/2010/main" val="3126644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73946531-D5D0-4054-A6A8-670579FA7214}" type="datetime1">
              <a:rPr lang="en-US" smtClean="0"/>
              <a:t>7/12/2021</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‹N›</a:t>
            </a:fld>
            <a:endParaRPr lang="en-US"/>
          </a:p>
        </p:txBody>
      </p:sp>
    </p:spTree>
    <p:extLst>
      <p:ext uri="{BB962C8B-B14F-4D97-AF65-F5344CB8AC3E}">
        <p14:creationId xmlns:p14="http://schemas.microsoft.com/office/powerpoint/2010/main" val="63745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D749EE68-751B-469C-8F92-DDB467B3659D}" type="datetime1">
              <a:rPr lang="en-US" smtClean="0"/>
              <a:t>7/12/2021</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‹N›</a:t>
            </a:fld>
            <a:endParaRPr lang="en-US"/>
          </a:p>
        </p:txBody>
      </p:sp>
    </p:spTree>
    <p:extLst>
      <p:ext uri="{BB962C8B-B14F-4D97-AF65-F5344CB8AC3E}">
        <p14:creationId xmlns:p14="http://schemas.microsoft.com/office/powerpoint/2010/main" val="4142331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AC30992F-9ECD-436E-8234-03252DA2A857}" type="datetime1">
              <a:rPr lang="en-US" smtClean="0"/>
              <a:t>7/12/2021</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‹N›</a:t>
            </a:fld>
            <a:endParaRPr lang="en-US"/>
          </a:p>
        </p:txBody>
      </p:sp>
    </p:spTree>
    <p:extLst>
      <p:ext uri="{BB962C8B-B14F-4D97-AF65-F5344CB8AC3E}">
        <p14:creationId xmlns:p14="http://schemas.microsoft.com/office/powerpoint/2010/main" val="3918284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CF13DB80-93B2-4493-8CE6-CBE6878D14FE}" type="datetime1">
              <a:rPr lang="en-US" smtClean="0"/>
              <a:t>7/12/2021</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‹N›</a:t>
            </a:fld>
            <a:endParaRPr lang="en-US"/>
          </a:p>
        </p:txBody>
      </p:sp>
    </p:spTree>
    <p:extLst>
      <p:ext uri="{BB962C8B-B14F-4D97-AF65-F5344CB8AC3E}">
        <p14:creationId xmlns:p14="http://schemas.microsoft.com/office/powerpoint/2010/main" val="1515971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7624DC7B-3818-481D-B0BC-425762325C27}" type="datetime1">
              <a:rPr lang="en-US" smtClean="0"/>
              <a:t>7/12/2021</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‹N›</a:t>
            </a:fld>
            <a:endParaRPr lang="en-US"/>
          </a:p>
        </p:txBody>
      </p:sp>
    </p:spTree>
    <p:extLst>
      <p:ext uri="{BB962C8B-B14F-4D97-AF65-F5344CB8AC3E}">
        <p14:creationId xmlns:p14="http://schemas.microsoft.com/office/powerpoint/2010/main" val="2432575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1D15BA-5F6E-4BEB-B4E9-1EF53B8FDEF4}" type="datetime1">
              <a:rPr lang="en-US" smtClean="0"/>
              <a:t>7/12/2021</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‹N›</a:t>
            </a:fld>
            <a:endParaRPr lang="en-US"/>
          </a:p>
        </p:txBody>
      </p:sp>
    </p:spTree>
    <p:extLst>
      <p:ext uri="{BB962C8B-B14F-4D97-AF65-F5344CB8AC3E}">
        <p14:creationId xmlns:p14="http://schemas.microsoft.com/office/powerpoint/2010/main" val="4062712862"/>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16" r:id="rId6"/>
    <p:sldLayoutId id="2147483712" r:id="rId7"/>
    <p:sldLayoutId id="2147483713" r:id="rId8"/>
    <p:sldLayoutId id="2147483714" r:id="rId9"/>
    <p:sldLayoutId id="2147483715" r:id="rId10"/>
    <p:sldLayoutId id="2147483717"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hyperlink" Target="mailto:regione.marche.suam@emarche.it" TargetMode="External"/><Relationship Id="rId2" Type="http://schemas.openxmlformats.org/officeDocument/2006/relationships/hyperlink" Target="mailto:funzione.soggettoaggregatore@regione.marche.it" TargetMode="External"/><Relationship Id="rId1" Type="http://schemas.openxmlformats.org/officeDocument/2006/relationships/slideLayout" Target="../slideLayouts/slideLayout7.xml"/><Relationship Id="rId4" Type="http://schemas.openxmlformats.org/officeDocument/2006/relationships/hyperlink" Target="mailto:assistenza.appalti@sinp.net"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regione.marche.it/Entra-in-Regione/Soggetto-Aggregatore-SUAM"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55666830-9A19-4E01-8505-D6C7F9AC56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9DC9A38E-7F2D-43BF-AE0A-B35582351FF8}"/>
              </a:ext>
            </a:extLst>
          </p:cNvPr>
          <p:cNvPicPr>
            <a:picLocks noChangeAspect="1"/>
          </p:cNvPicPr>
          <p:nvPr/>
        </p:nvPicPr>
        <p:blipFill rotWithShape="1">
          <a:blip r:embed="rId2"/>
          <a:srcRect r="21337" b="-1"/>
          <a:stretch/>
        </p:blipFill>
        <p:spPr>
          <a:xfrm>
            <a:off x="4110127" y="10"/>
            <a:ext cx="8081873" cy="6857990"/>
          </a:xfrm>
          <a:custGeom>
            <a:avLst/>
            <a:gdLst/>
            <a:ahLst/>
            <a:cxnLst/>
            <a:rect l="l" t="t" r="r" b="b"/>
            <a:pathLst>
              <a:path w="8081873" h="6858000">
                <a:moveTo>
                  <a:pt x="0" y="0"/>
                </a:moveTo>
                <a:lnTo>
                  <a:pt x="8081873" y="0"/>
                </a:lnTo>
                <a:lnTo>
                  <a:pt x="8081873" y="6858000"/>
                </a:lnTo>
                <a:lnTo>
                  <a:pt x="0" y="6858000"/>
                </a:lnTo>
                <a:lnTo>
                  <a:pt x="68897" y="6734633"/>
                </a:lnTo>
                <a:cubicBezTo>
                  <a:pt x="558802" y="5812845"/>
                  <a:pt x="848920" y="4668597"/>
                  <a:pt x="848920" y="3429000"/>
                </a:cubicBezTo>
                <a:cubicBezTo>
                  <a:pt x="848920" y="2189404"/>
                  <a:pt x="558802" y="1045156"/>
                  <a:pt x="68897" y="123368"/>
                </a:cubicBezTo>
                <a:close/>
              </a:path>
            </a:pathLst>
          </a:custGeom>
        </p:spPr>
      </p:pic>
      <p:sp useBgFill="1">
        <p:nvSpPr>
          <p:cNvPr id="26" name="Freeform: Shape 25">
            <a:extLst>
              <a:ext uri="{FF2B5EF4-FFF2-40B4-BE49-F238E27FC236}">
                <a16:creationId xmlns:a16="http://schemas.microsoft.com/office/drawing/2014/main" id="{AE9FC877-7FB6-4D22-9988-35420644E2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8" name="Freeform: Shape 27">
            <a:extLst>
              <a:ext uri="{FF2B5EF4-FFF2-40B4-BE49-F238E27FC236}">
                <a16:creationId xmlns:a16="http://schemas.microsoft.com/office/drawing/2014/main" id="{E41809D1-F12E-46BB-B804-5F209D325E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olo 1">
            <a:extLst>
              <a:ext uri="{FF2B5EF4-FFF2-40B4-BE49-F238E27FC236}">
                <a16:creationId xmlns:a16="http://schemas.microsoft.com/office/drawing/2014/main" id="{DDF4E70B-5C09-42E0-B599-374CB5C7507B}"/>
              </a:ext>
            </a:extLst>
          </p:cNvPr>
          <p:cNvSpPr>
            <a:spLocks noGrp="1"/>
          </p:cNvSpPr>
          <p:nvPr>
            <p:ph type="ctrTitle"/>
          </p:nvPr>
        </p:nvSpPr>
        <p:spPr>
          <a:xfrm>
            <a:off x="477981" y="1122363"/>
            <a:ext cx="4023360" cy="1131765"/>
          </a:xfrm>
        </p:spPr>
        <p:txBody>
          <a:bodyPr anchor="b">
            <a:normAutofit fontScale="90000"/>
          </a:bodyPr>
          <a:lstStyle/>
          <a:p>
            <a:pPr lvl="0" algn="ctr">
              <a:lnSpc>
                <a:spcPct val="110000"/>
              </a:lnSpc>
              <a:spcBef>
                <a:spcPts val="1000"/>
              </a:spcBef>
            </a:pPr>
            <a:br>
              <a:rPr lang="it-IT" sz="3700" dirty="0">
                <a:latin typeface="Times New Roman" panose="02020603050405020304" pitchFamily="18" charset="0"/>
                <a:cs typeface="Times New Roman" panose="02020603050405020304" pitchFamily="18" charset="0"/>
              </a:rPr>
            </a:br>
            <a:br>
              <a:rPr lang="it-IT" sz="3700" dirty="0">
                <a:latin typeface="Times New Roman" panose="02020603050405020304" pitchFamily="18" charset="0"/>
                <a:cs typeface="Times New Roman" panose="02020603050405020304" pitchFamily="18" charset="0"/>
              </a:rPr>
            </a:br>
            <a:br>
              <a:rPr lang="it-IT" sz="3700" dirty="0">
                <a:latin typeface="Times New Roman" panose="02020603050405020304" pitchFamily="18" charset="0"/>
                <a:cs typeface="Times New Roman" panose="02020603050405020304" pitchFamily="18" charset="0"/>
              </a:rPr>
            </a:br>
            <a:br>
              <a:rPr lang="it-IT" sz="3700" dirty="0">
                <a:latin typeface="Times New Roman" panose="02020603050405020304" pitchFamily="18" charset="0"/>
                <a:cs typeface="Times New Roman" panose="02020603050405020304" pitchFamily="18" charset="0"/>
              </a:rPr>
            </a:br>
            <a:br>
              <a:rPr lang="it-IT" sz="3700" dirty="0">
                <a:latin typeface="Times New Roman" panose="02020603050405020304" pitchFamily="18" charset="0"/>
                <a:cs typeface="Times New Roman" panose="02020603050405020304" pitchFamily="18" charset="0"/>
              </a:rPr>
            </a:br>
            <a:br>
              <a:rPr lang="it-IT" sz="3700" dirty="0">
                <a:latin typeface="Times New Roman" panose="02020603050405020304" pitchFamily="18" charset="0"/>
                <a:cs typeface="Times New Roman" panose="02020603050405020304" pitchFamily="18" charset="0"/>
              </a:rPr>
            </a:br>
            <a:endParaRPr lang="it-IT" sz="3700" dirty="0">
              <a:latin typeface="Times New Roman" panose="02020603050405020304" pitchFamily="18" charset="0"/>
              <a:cs typeface="Times New Roman" panose="02020603050405020304" pitchFamily="18" charset="0"/>
            </a:endParaRPr>
          </a:p>
        </p:txBody>
      </p:sp>
      <p:sp>
        <p:nvSpPr>
          <p:cNvPr id="3" name="Sottotitolo 2">
            <a:extLst>
              <a:ext uri="{FF2B5EF4-FFF2-40B4-BE49-F238E27FC236}">
                <a16:creationId xmlns:a16="http://schemas.microsoft.com/office/drawing/2014/main" id="{444039B6-3583-4C61-9688-12B8D9AF09A9}"/>
              </a:ext>
            </a:extLst>
          </p:cNvPr>
          <p:cNvSpPr>
            <a:spLocks noGrp="1"/>
          </p:cNvSpPr>
          <p:nvPr>
            <p:ph type="subTitle" idx="1"/>
          </p:nvPr>
        </p:nvSpPr>
        <p:spPr>
          <a:xfrm>
            <a:off x="387927" y="4676872"/>
            <a:ext cx="3722200" cy="1978780"/>
          </a:xfrm>
        </p:spPr>
        <p:txBody>
          <a:bodyPr>
            <a:noAutofit/>
          </a:bodyPr>
          <a:lstStyle/>
          <a:p>
            <a:pPr algn="ctr"/>
            <a:r>
              <a:rPr lang="pt-BR" sz="1400" dirty="0">
                <a:latin typeface="Times New Roman" panose="02020603050405020304" pitchFamily="18" charset="0"/>
                <a:cs typeface="Times New Roman" panose="02020603050405020304" pitchFamily="18" charset="0"/>
              </a:rPr>
              <a:t>ACCORDO QUADRO PER L’AFFIDAMENTO IN CONTO DEPOSITO DELLA FORNITURA DI PROTESI D’ANCA PER LE AZIENDE SANITARIE ED ENTI DELLA REGIONE TOSCANA E DELLA REGIONE MARCHE</a:t>
            </a:r>
          </a:p>
          <a:p>
            <a:pPr algn="ctr"/>
            <a:r>
              <a:rPr lang="it-IT" sz="1400" dirty="0">
                <a:latin typeface="Times New Roman" panose="02020603050405020304" pitchFamily="18" charset="0"/>
                <a:cs typeface="Times New Roman" panose="02020603050405020304" pitchFamily="18" charset="0"/>
              </a:rPr>
              <a:t>CUI 322017FDMP0908 Codice Gara 6961426</a:t>
            </a:r>
            <a:endParaRPr lang="pt-BR" sz="1400" dirty="0">
              <a:latin typeface="Times New Roman" panose="02020603050405020304" pitchFamily="18" charset="0"/>
              <a:cs typeface="Times New Roman" panose="02020603050405020304" pitchFamily="18" charset="0"/>
            </a:endParaRPr>
          </a:p>
        </p:txBody>
      </p:sp>
      <p:sp>
        <p:nvSpPr>
          <p:cNvPr id="30" name="Rectangle 29">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2" name="Rectangle 31">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Titolo 1">
            <a:extLst>
              <a:ext uri="{FF2B5EF4-FFF2-40B4-BE49-F238E27FC236}">
                <a16:creationId xmlns:a16="http://schemas.microsoft.com/office/drawing/2014/main" id="{6754E6C0-27E7-41AF-887A-DD85D1057319}"/>
              </a:ext>
            </a:extLst>
          </p:cNvPr>
          <p:cNvSpPr txBox="1">
            <a:spLocks/>
          </p:cNvSpPr>
          <p:nvPr/>
        </p:nvSpPr>
        <p:spPr>
          <a:xfrm>
            <a:off x="596347" y="883653"/>
            <a:ext cx="3503621" cy="1656684"/>
          </a:xfrm>
          <a:prstGeom prst="rect">
            <a:avLst/>
          </a:prstGeom>
        </p:spPr>
        <p:txBody>
          <a:bodyPr vert="horz" lIns="91440" tIns="45720" rIns="91440" bIns="45720" rtlCol="0" anchor="b">
            <a:normAutofit fontScale="62500" lnSpcReduction="20000"/>
          </a:bodyPr>
          <a:lstStyle>
            <a:lvl1pPr algn="l" defTabSz="914400" rtl="0" eaLnBrk="1" latinLnBrk="0" hangingPunct="1">
              <a:lnSpc>
                <a:spcPct val="90000"/>
              </a:lnSpc>
              <a:spcBef>
                <a:spcPct val="0"/>
              </a:spcBef>
              <a:buNone/>
              <a:defRPr sz="8000" kern="1200">
                <a:solidFill>
                  <a:schemeClr val="tx1"/>
                </a:solidFill>
                <a:latin typeface="+mj-lt"/>
                <a:ea typeface="+mj-ea"/>
                <a:cs typeface="+mj-cs"/>
              </a:defRPr>
            </a:lvl1pPr>
          </a:lstStyle>
          <a:p>
            <a:pPr algn="ctr"/>
            <a:endParaRPr lang="it-IT" sz="2400" dirty="0">
              <a:latin typeface="Times New Roman" panose="02020603050405020304" pitchFamily="18" charset="0"/>
              <a:cs typeface="Times New Roman" panose="02020603050405020304" pitchFamily="18" charset="0"/>
            </a:endParaRPr>
          </a:p>
          <a:p>
            <a:pPr algn="ctr"/>
            <a:endParaRPr lang="it-IT" sz="2400" dirty="0">
              <a:latin typeface="Times New Roman" panose="02020603050405020304" pitchFamily="18" charset="0"/>
              <a:cs typeface="Times New Roman" panose="02020603050405020304" pitchFamily="18" charset="0"/>
            </a:endParaRPr>
          </a:p>
          <a:p>
            <a:pPr algn="ctr">
              <a:lnSpc>
                <a:spcPct val="170000"/>
              </a:lnSpc>
            </a:pPr>
            <a:endParaRPr lang="it-IT" sz="2400" dirty="0">
              <a:latin typeface="Times New Roman" panose="02020603050405020304" pitchFamily="18" charset="0"/>
              <a:cs typeface="Times New Roman" panose="02020603050405020304" pitchFamily="18" charset="0"/>
            </a:endParaRPr>
          </a:p>
          <a:p>
            <a:pPr algn="ctr">
              <a:lnSpc>
                <a:spcPct val="170000"/>
              </a:lnSpc>
              <a:spcAft>
                <a:spcPts val="600"/>
              </a:spcAft>
            </a:pPr>
            <a:r>
              <a:rPr lang="it-IT" sz="2400" dirty="0">
                <a:latin typeface="Times New Roman" panose="02020603050405020304" pitchFamily="18" charset="0"/>
                <a:cs typeface="Times New Roman" panose="02020603050405020304" pitchFamily="18" charset="0"/>
              </a:rPr>
              <a:t>SUAM - SOGGETTO AGGREGATORE DELLA REGIONE MARCHE</a:t>
            </a:r>
          </a:p>
        </p:txBody>
      </p:sp>
      <p:sp>
        <p:nvSpPr>
          <p:cNvPr id="11" name="Rettangolo 10">
            <a:extLst>
              <a:ext uri="{FF2B5EF4-FFF2-40B4-BE49-F238E27FC236}">
                <a16:creationId xmlns:a16="http://schemas.microsoft.com/office/drawing/2014/main" id="{24F76C76-B35A-44BF-AD29-6B2C7DB5D534}"/>
              </a:ext>
            </a:extLst>
          </p:cNvPr>
          <p:cNvSpPr/>
          <p:nvPr/>
        </p:nvSpPr>
        <p:spPr>
          <a:xfrm>
            <a:off x="795402" y="2796859"/>
            <a:ext cx="3304566" cy="1015663"/>
          </a:xfrm>
          <a:prstGeom prst="rect">
            <a:avLst/>
          </a:prstGeom>
        </p:spPr>
        <p:txBody>
          <a:bodyPr wrap="square">
            <a:spAutoFit/>
          </a:bodyPr>
          <a:lstStyle/>
          <a:p>
            <a:pPr algn="ctr"/>
            <a:endParaRPr lang="it-IT" sz="2000" dirty="0">
              <a:latin typeface="Times New Roman" panose="02020603050405020304" pitchFamily="18" charset="0"/>
              <a:cs typeface="Times New Roman" panose="02020603050405020304" pitchFamily="18" charset="0"/>
            </a:endParaRPr>
          </a:p>
          <a:p>
            <a:pPr algn="ctr"/>
            <a:r>
              <a:rPr lang="it-IT" sz="2000" dirty="0">
                <a:latin typeface="Times New Roman" panose="02020603050405020304" pitchFamily="18" charset="0"/>
                <a:cs typeface="Times New Roman" panose="02020603050405020304" pitchFamily="18" charset="0"/>
              </a:rPr>
              <a:t>GUIDA ALL’ACCORDO QUADRO</a:t>
            </a:r>
          </a:p>
        </p:txBody>
      </p:sp>
      <p:pic>
        <p:nvPicPr>
          <p:cNvPr id="6" name="Immagine 5">
            <a:extLst>
              <a:ext uri="{FF2B5EF4-FFF2-40B4-BE49-F238E27FC236}">
                <a16:creationId xmlns:a16="http://schemas.microsoft.com/office/drawing/2014/main" id="{3AABEAD4-3137-4A43-B362-7AC88FECEDD6}"/>
              </a:ext>
            </a:extLst>
          </p:cNvPr>
          <p:cNvPicPr>
            <a:picLocks noChangeAspect="1"/>
          </p:cNvPicPr>
          <p:nvPr/>
        </p:nvPicPr>
        <p:blipFill>
          <a:blip r:embed="rId3"/>
          <a:stretch>
            <a:fillRect/>
          </a:stretch>
        </p:blipFill>
        <p:spPr>
          <a:xfrm>
            <a:off x="2172093" y="1010699"/>
            <a:ext cx="531116" cy="585589"/>
          </a:xfrm>
          <a:prstGeom prst="rect">
            <a:avLst/>
          </a:prstGeom>
        </p:spPr>
      </p:pic>
      <p:sp>
        <p:nvSpPr>
          <p:cNvPr id="9" name="Segnaposto numero diapositiva 8"/>
          <p:cNvSpPr>
            <a:spLocks noGrp="1"/>
          </p:cNvSpPr>
          <p:nvPr>
            <p:ph type="sldNum" sz="quarter" idx="12"/>
          </p:nvPr>
        </p:nvSpPr>
        <p:spPr/>
        <p:txBody>
          <a:bodyPr/>
          <a:lstStyle/>
          <a:p>
            <a:fld id="{B2DC25EE-239B-4C5F-AAD1-255A7D5F1EE2}" type="slidenum">
              <a:rPr lang="en-US" smtClean="0">
                <a:latin typeface="Times New Roman" panose="02020603050405020304" pitchFamily="18" charset="0"/>
                <a:cs typeface="Times New Roman" panose="02020603050405020304" pitchFamily="18" charset="0"/>
              </a:rPr>
              <a:t>1</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40961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B2DC25EE-239B-4C5F-AAD1-255A7D5F1EE2}" type="slidenum">
              <a:rPr lang="en-US" smtClean="0">
                <a:latin typeface="Times New Roman" panose="02020603050405020304" pitchFamily="18" charset="0"/>
                <a:cs typeface="Times New Roman" panose="02020603050405020304" pitchFamily="18" charset="0"/>
              </a:rPr>
              <a:t>10</a:t>
            </a:fld>
            <a:endParaRPr lang="en-US" dirty="0">
              <a:latin typeface="Times New Roman" panose="02020603050405020304" pitchFamily="18" charset="0"/>
              <a:cs typeface="Times New Roman" panose="02020603050405020304" pitchFamily="18" charset="0"/>
            </a:endParaRPr>
          </a:p>
        </p:txBody>
      </p:sp>
      <p:sp>
        <p:nvSpPr>
          <p:cNvPr id="5" name="Rettangolo 4"/>
          <p:cNvSpPr/>
          <p:nvPr/>
        </p:nvSpPr>
        <p:spPr>
          <a:xfrm>
            <a:off x="429371" y="159027"/>
            <a:ext cx="11004605" cy="6463308"/>
          </a:xfrm>
          <a:prstGeom prst="rect">
            <a:avLst/>
          </a:prstGeom>
        </p:spPr>
        <p:txBody>
          <a:bodyPr wrap="square">
            <a:spAutoFit/>
          </a:bodyPr>
          <a:lstStyle/>
          <a:p>
            <a:endParaRPr lang="it-IT" dirty="0">
              <a:latin typeface="Times New Roman" panose="02020603050405020304" pitchFamily="18" charset="0"/>
              <a:cs typeface="Times New Roman" panose="02020603050405020304" pitchFamily="18" charset="0"/>
            </a:endParaRPr>
          </a:p>
          <a:p>
            <a:pPr algn="ctr"/>
            <a:r>
              <a:rPr lang="it-IT" i="1" dirty="0">
                <a:latin typeface="Times New Roman" panose="02020603050405020304" pitchFamily="18" charset="0"/>
                <a:cs typeface="Times New Roman" panose="02020603050405020304" pitchFamily="18" charset="0"/>
              </a:rPr>
              <a:t>La figura seguente schematizza l’iter procedurale per l’attivazione della fornitura oggetto dell’Accordo Quadro</a:t>
            </a:r>
          </a:p>
          <a:p>
            <a:endParaRPr lang="it-IT" dirty="0">
              <a:latin typeface="Times New Roman" panose="02020603050405020304" pitchFamily="18" charset="0"/>
              <a:cs typeface="Times New Roman" panose="02020603050405020304" pitchFamily="18" charset="0"/>
            </a:endParaRPr>
          </a:p>
          <a:p>
            <a:endParaRPr lang="it-IT" dirty="0"/>
          </a:p>
          <a:p>
            <a:endParaRPr lang="it-IT" dirty="0"/>
          </a:p>
          <a:p>
            <a:endParaRPr lang="it-IT" dirty="0"/>
          </a:p>
          <a:p>
            <a:endParaRPr lang="it-IT" dirty="0"/>
          </a:p>
          <a:p>
            <a:endParaRPr lang="it-IT" dirty="0"/>
          </a:p>
          <a:p>
            <a:r>
              <a:rPr lang="it-IT" dirty="0">
                <a:solidFill>
                  <a:sysClr val="window" lastClr="FFFFFF"/>
                </a:solidFill>
                <a:latin typeface="Calibri" panose="020F0502020204030204"/>
              </a:rPr>
              <a:t>CONFERMA DI ADESIONE ALLA CONVENZIONE</a:t>
            </a:r>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p:txBody>
      </p:sp>
      <p:graphicFrame>
        <p:nvGraphicFramePr>
          <p:cNvPr id="6" name="Diagramma 5"/>
          <p:cNvGraphicFramePr/>
          <p:nvPr>
            <p:extLst>
              <p:ext uri="{D42A27DB-BD31-4B8C-83A1-F6EECF244321}">
                <p14:modId xmlns:p14="http://schemas.microsoft.com/office/powerpoint/2010/main" val="2092808725"/>
              </p:ext>
            </p:extLst>
          </p:nvPr>
        </p:nvGraphicFramePr>
        <p:xfrm>
          <a:off x="2377441" y="826936"/>
          <a:ext cx="6066843" cy="35860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Tabella 2"/>
          <p:cNvGraphicFramePr>
            <a:graphicFrameLocks noGrp="1"/>
          </p:cNvGraphicFramePr>
          <p:nvPr>
            <p:extLst>
              <p:ext uri="{D42A27DB-BD31-4B8C-83A1-F6EECF244321}">
                <p14:modId xmlns:p14="http://schemas.microsoft.com/office/powerpoint/2010/main" val="3487565070"/>
              </p:ext>
            </p:extLst>
          </p:nvPr>
        </p:nvGraphicFramePr>
        <p:xfrm>
          <a:off x="7559868" y="5078742"/>
          <a:ext cx="3147060" cy="792480"/>
        </p:xfrm>
        <a:graphic>
          <a:graphicData uri="http://schemas.openxmlformats.org/drawingml/2006/table">
            <a:tbl>
              <a:tblPr firstRow="1" firstCol="1" bandRow="1"/>
              <a:tblGrid>
                <a:gridCol w="270510">
                  <a:extLst>
                    <a:ext uri="{9D8B030D-6E8A-4147-A177-3AD203B41FA5}">
                      <a16:colId xmlns:a16="http://schemas.microsoft.com/office/drawing/2014/main" val="1877315057"/>
                    </a:ext>
                  </a:extLst>
                </a:gridCol>
                <a:gridCol w="2876550">
                  <a:extLst>
                    <a:ext uri="{9D8B030D-6E8A-4147-A177-3AD203B41FA5}">
                      <a16:colId xmlns:a16="http://schemas.microsoft.com/office/drawing/2014/main" val="2855757455"/>
                    </a:ext>
                  </a:extLst>
                </a:gridCol>
              </a:tblGrid>
              <a:tr h="0">
                <a:tc>
                  <a:txBody>
                    <a:bodyPr/>
                    <a:lstStyle/>
                    <a:p>
                      <a:pPr marL="6350" marR="6985" indent="-6350" algn="just">
                        <a:lnSpc>
                          <a:spcPct val="144000"/>
                        </a:lnSpc>
                        <a:spcAft>
                          <a:spcPts val="285"/>
                        </a:spcAft>
                      </a:pPr>
                      <a:r>
                        <a:rPr lang="it-IT"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it-IT"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marL="6350" marR="6985" indent="-6350" algn="just">
                        <a:lnSpc>
                          <a:spcPct val="144000"/>
                        </a:lnSpc>
                        <a:spcAft>
                          <a:spcPts val="285"/>
                        </a:spcAft>
                      </a:pPr>
                      <a:r>
                        <a:rPr lang="it-IT" sz="10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SUAM</a:t>
                      </a:r>
                      <a:endParaRPr lang="it-IT"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3942532"/>
                  </a:ext>
                </a:extLst>
              </a:tr>
              <a:tr h="0">
                <a:tc>
                  <a:txBody>
                    <a:bodyPr/>
                    <a:lstStyle/>
                    <a:p>
                      <a:pPr marL="6350" marR="6985" indent="-6350" algn="just">
                        <a:lnSpc>
                          <a:spcPct val="144000"/>
                        </a:lnSpc>
                        <a:spcAft>
                          <a:spcPts val="285"/>
                        </a:spcAft>
                      </a:pPr>
                      <a:r>
                        <a:rPr lang="it-IT"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it-IT"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marL="6350" marR="6985" indent="-6350" algn="just">
                        <a:lnSpc>
                          <a:spcPct val="144000"/>
                        </a:lnSpc>
                        <a:spcAft>
                          <a:spcPts val="285"/>
                        </a:spcAft>
                      </a:pPr>
                      <a:r>
                        <a:rPr lang="it-IT" sz="1000" i="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AMMINISTRAZIONI CONTRAENTI</a:t>
                      </a:r>
                      <a:endParaRPr lang="it-IT"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7729745"/>
                  </a:ext>
                </a:extLst>
              </a:tr>
              <a:tr h="0">
                <a:tc>
                  <a:txBody>
                    <a:bodyPr/>
                    <a:lstStyle/>
                    <a:p>
                      <a:pPr marL="6350" marR="6985" indent="-6350" algn="just">
                        <a:lnSpc>
                          <a:spcPct val="144000"/>
                        </a:lnSpc>
                        <a:spcAft>
                          <a:spcPts val="285"/>
                        </a:spcAft>
                      </a:pPr>
                      <a:r>
                        <a:rPr lang="it-IT"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it-IT"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6350" marR="6985" indent="-6350" algn="just">
                        <a:lnSpc>
                          <a:spcPct val="144000"/>
                        </a:lnSpc>
                        <a:spcAft>
                          <a:spcPts val="285"/>
                        </a:spcAft>
                      </a:pPr>
                      <a:r>
                        <a:rPr lang="it-IT" sz="1000" i="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FORNITORI</a:t>
                      </a:r>
                      <a:endParaRPr lang="it-IT"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7482533"/>
                  </a:ext>
                </a:extLst>
              </a:tr>
              <a:tr h="0">
                <a:tc>
                  <a:txBody>
                    <a:bodyPr/>
                    <a:lstStyle/>
                    <a:p>
                      <a:pPr marL="6350" marR="6985" indent="-6350" algn="just">
                        <a:lnSpc>
                          <a:spcPct val="144000"/>
                        </a:lnSpc>
                        <a:spcAft>
                          <a:spcPts val="285"/>
                        </a:spcAft>
                      </a:pPr>
                      <a:r>
                        <a:rPr lang="it-IT" sz="10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it-IT"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marL="6350" marR="6985" indent="-6350" algn="just">
                        <a:lnSpc>
                          <a:spcPct val="144000"/>
                        </a:lnSpc>
                        <a:spcAft>
                          <a:spcPts val="285"/>
                        </a:spcAft>
                      </a:pPr>
                      <a:r>
                        <a:rPr lang="it-IT" sz="1000" i="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AMMINISTRAZIONE + FORNITORE</a:t>
                      </a:r>
                      <a:endParaRPr lang="it-IT"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94485555"/>
                  </a:ext>
                </a:extLst>
              </a:tr>
            </a:tbl>
          </a:graphicData>
        </a:graphic>
      </p:graphicFrame>
    </p:spTree>
    <p:extLst>
      <p:ext uri="{BB962C8B-B14F-4D97-AF65-F5344CB8AC3E}">
        <p14:creationId xmlns:p14="http://schemas.microsoft.com/office/powerpoint/2010/main" val="737740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81383F08-B3D9-4771-8D4F-11F0A8A04D04}"/>
              </a:ext>
            </a:extLst>
          </p:cNvPr>
          <p:cNvSpPr/>
          <p:nvPr/>
        </p:nvSpPr>
        <p:spPr>
          <a:xfrm>
            <a:off x="478301" y="444033"/>
            <a:ext cx="10325685" cy="5262979"/>
          </a:xfrm>
          <a:prstGeom prst="rect">
            <a:avLst/>
          </a:prstGeom>
        </p:spPr>
        <p:txBody>
          <a:bodyPr wrap="square">
            <a:spAutoFit/>
          </a:bodyPr>
          <a:lstStyle/>
          <a:p>
            <a:pPr lvl="0" algn="ctr"/>
            <a:r>
              <a:rPr lang="it-IT" sz="2400" b="1" dirty="0">
                <a:solidFill>
                  <a:srgbClr val="000000"/>
                </a:solidFill>
                <a:latin typeface="Times New Roman" panose="02020603050405020304" pitchFamily="18" charset="0"/>
                <a:cs typeface="Times New Roman" panose="02020603050405020304" pitchFamily="18" charset="0"/>
              </a:rPr>
              <a:t>INFORMAZIONI E CHIARIMENTI</a:t>
            </a:r>
          </a:p>
          <a:p>
            <a:pPr lvl="0"/>
            <a:endParaRPr lang="it-IT" dirty="0">
              <a:solidFill>
                <a:srgbClr val="000000"/>
              </a:solidFill>
              <a:latin typeface="Times New Roman" panose="02020603050405020304" pitchFamily="18" charset="0"/>
              <a:cs typeface="Times New Roman" panose="02020603050405020304" pitchFamily="18" charset="0"/>
            </a:endParaRPr>
          </a:p>
          <a:p>
            <a:pPr lvl="0"/>
            <a:r>
              <a:rPr lang="it-IT" sz="2000" dirty="0">
                <a:solidFill>
                  <a:srgbClr val="000000"/>
                </a:solidFill>
                <a:latin typeface="Times New Roman" panose="02020603050405020304" pitchFamily="18" charset="0"/>
                <a:cs typeface="Times New Roman" panose="02020603050405020304" pitchFamily="18" charset="0"/>
              </a:rPr>
              <a:t>Per ulteriori informazioni e chiarimenti è possibile contattare:  Regione Marche - Servizio Stazione Unica Appaltante - P.F. Soggetto Aggregatore. </a:t>
            </a:r>
          </a:p>
          <a:p>
            <a:pPr lvl="0"/>
            <a:r>
              <a:rPr lang="it-IT" sz="2000" dirty="0">
                <a:solidFill>
                  <a:srgbClr val="000000"/>
                </a:solidFill>
                <a:latin typeface="Times New Roman" panose="02020603050405020304" pitchFamily="18" charset="0"/>
                <a:cs typeface="Times New Roman" panose="02020603050405020304" pitchFamily="18" charset="0"/>
              </a:rPr>
              <a:t>La struttura ha sede ad Ancona in Via Palestro, 19 - Cap 60122.</a:t>
            </a:r>
          </a:p>
          <a:p>
            <a:pPr lvl="0"/>
            <a:r>
              <a:rPr lang="it-IT" sz="2000" b="1" u="sng" dirty="0">
                <a:solidFill>
                  <a:srgbClr val="000000"/>
                </a:solidFill>
                <a:latin typeface="Times New Roman" panose="02020603050405020304" pitchFamily="18" charset="0"/>
                <a:cs typeface="Times New Roman" panose="02020603050405020304" pitchFamily="18" charset="0"/>
              </a:rPr>
              <a:t>E-mail</a:t>
            </a:r>
            <a:r>
              <a:rPr lang="it-IT" sz="2000" b="1" dirty="0">
                <a:solidFill>
                  <a:srgbClr val="000000"/>
                </a:solidFill>
                <a:latin typeface="Times New Roman" panose="02020603050405020304" pitchFamily="18" charset="0"/>
                <a:cs typeface="Times New Roman" panose="02020603050405020304" pitchFamily="18" charset="0"/>
              </a:rPr>
              <a:t>: </a:t>
            </a:r>
            <a:r>
              <a:rPr lang="it-IT" sz="2000" b="1" dirty="0">
                <a:solidFill>
                  <a:srgbClr val="000000"/>
                </a:solidFill>
                <a:latin typeface="Times New Roman" panose="02020603050405020304" pitchFamily="18" charset="0"/>
                <a:cs typeface="Times New Roman" panose="02020603050405020304" pitchFamily="18" charset="0"/>
                <a:hlinkClick r:id="rId2"/>
              </a:rPr>
              <a:t>funzione.soggettoaggregatore@regione.marche.it</a:t>
            </a:r>
            <a:r>
              <a:rPr lang="it-IT" sz="2000" b="1" dirty="0">
                <a:solidFill>
                  <a:srgbClr val="000000"/>
                </a:solidFill>
                <a:latin typeface="Times New Roman" panose="02020603050405020304" pitchFamily="18" charset="0"/>
                <a:cs typeface="Times New Roman" panose="02020603050405020304" pitchFamily="18" charset="0"/>
              </a:rPr>
              <a:t> </a:t>
            </a:r>
          </a:p>
          <a:p>
            <a:pPr lvl="0"/>
            <a:r>
              <a:rPr lang="fr-FR" sz="2000" b="1" u="sng" dirty="0">
                <a:solidFill>
                  <a:srgbClr val="000000"/>
                </a:solidFill>
                <a:latin typeface="Times New Roman" panose="02020603050405020304" pitchFamily="18" charset="0"/>
                <a:cs typeface="Times New Roman" panose="02020603050405020304" pitchFamily="18" charset="0"/>
              </a:rPr>
              <a:t>PEC</a:t>
            </a:r>
            <a:r>
              <a:rPr lang="fr-FR" sz="2000" b="1" dirty="0">
                <a:solidFill>
                  <a:srgbClr val="000000"/>
                </a:solidFill>
                <a:latin typeface="Times New Roman" panose="02020603050405020304" pitchFamily="18" charset="0"/>
                <a:cs typeface="Times New Roman" panose="02020603050405020304" pitchFamily="18" charset="0"/>
              </a:rPr>
              <a:t>: </a:t>
            </a:r>
            <a:r>
              <a:rPr lang="fr-FR" sz="2000" b="1" dirty="0">
                <a:solidFill>
                  <a:srgbClr val="000000"/>
                </a:solidFill>
                <a:latin typeface="Times New Roman" panose="02020603050405020304" pitchFamily="18" charset="0"/>
                <a:cs typeface="Times New Roman" panose="02020603050405020304" pitchFamily="18" charset="0"/>
                <a:hlinkClick r:id="rId3"/>
              </a:rPr>
              <a:t>regione.marche.suam@emarche.it</a:t>
            </a:r>
            <a:endParaRPr lang="fr-FR" sz="2000" b="1" dirty="0">
              <a:solidFill>
                <a:srgbClr val="000000"/>
              </a:solidFill>
              <a:latin typeface="Times New Roman" panose="02020603050405020304" pitchFamily="18" charset="0"/>
              <a:cs typeface="Times New Roman" panose="02020603050405020304" pitchFamily="18" charset="0"/>
            </a:endParaRPr>
          </a:p>
          <a:p>
            <a:pPr lvl="0"/>
            <a:endParaRPr lang="it-IT" sz="2000" b="1" dirty="0">
              <a:solidFill>
                <a:srgbClr val="000000"/>
              </a:solidFill>
              <a:latin typeface="Times New Roman" panose="02020603050405020304" pitchFamily="18" charset="0"/>
              <a:cs typeface="Times New Roman" panose="02020603050405020304" pitchFamily="18" charset="0"/>
            </a:endParaRPr>
          </a:p>
          <a:p>
            <a:pPr lvl="0"/>
            <a:r>
              <a:rPr lang="it-IT" sz="2000" dirty="0">
                <a:solidFill>
                  <a:srgbClr val="000000"/>
                </a:solidFill>
                <a:latin typeface="Times New Roman" panose="02020603050405020304" pitchFamily="18" charset="0"/>
                <a:cs typeface="Times New Roman" panose="02020603050405020304" pitchFamily="18" charset="0"/>
              </a:rPr>
              <a:t>Per informazioni di carattere tecnico e per chiarimenti sull’uso della Piattaforma GT SUAM è possibile contattare l’assistenza TASK ai seguenti recapiti:</a:t>
            </a:r>
            <a:endParaRPr lang="it-IT" sz="2000" dirty="0">
              <a:solidFill>
                <a:srgbClr val="FFFF00"/>
              </a:solidFill>
              <a:highlight>
                <a:srgbClr val="FFFF00"/>
              </a:highlight>
              <a:latin typeface="Times New Roman" panose="02020603050405020304" pitchFamily="18" charset="0"/>
              <a:cs typeface="Times New Roman" panose="02020603050405020304" pitchFamily="18" charset="0"/>
            </a:endParaRPr>
          </a:p>
          <a:p>
            <a:pPr lvl="0"/>
            <a:r>
              <a:rPr lang="it-IT" sz="2000" dirty="0">
                <a:solidFill>
                  <a:srgbClr val="000000"/>
                </a:solidFill>
                <a:latin typeface="Times New Roman" panose="02020603050405020304" pitchFamily="18" charset="0"/>
                <a:cs typeface="Times New Roman" panose="02020603050405020304" pitchFamily="18" charset="0"/>
              </a:rPr>
              <a:t>- </a:t>
            </a:r>
            <a:r>
              <a:rPr lang="it-IT" sz="2000" dirty="0" err="1">
                <a:solidFill>
                  <a:srgbClr val="000000"/>
                </a:solidFill>
                <a:latin typeface="Times New Roman" panose="02020603050405020304" pitchFamily="18" charset="0"/>
                <a:cs typeface="Times New Roman" panose="02020603050405020304" pitchFamily="18" charset="0"/>
              </a:rPr>
              <a:t>Tel</a:t>
            </a:r>
            <a:r>
              <a:rPr lang="it-IT" sz="2000" dirty="0">
                <a:solidFill>
                  <a:srgbClr val="000000"/>
                </a:solidFill>
                <a:latin typeface="Times New Roman" panose="02020603050405020304" pitchFamily="18" charset="0"/>
                <a:cs typeface="Times New Roman" panose="02020603050405020304" pitchFamily="18" charset="0"/>
              </a:rPr>
              <a:t>: 0733 280140</a:t>
            </a:r>
          </a:p>
          <a:p>
            <a:pPr lvl="0"/>
            <a:r>
              <a:rPr lang="it-IT" sz="2000" dirty="0">
                <a:solidFill>
                  <a:srgbClr val="000000"/>
                </a:solidFill>
                <a:latin typeface="Times New Roman" panose="02020603050405020304" pitchFamily="18" charset="0"/>
                <a:cs typeface="Times New Roman" panose="02020603050405020304" pitchFamily="18" charset="0"/>
              </a:rPr>
              <a:t>- Indirizzo mail: </a:t>
            </a:r>
            <a:r>
              <a:rPr lang="it-IT" sz="2000" dirty="0">
                <a:solidFill>
                  <a:srgbClr val="000000"/>
                </a:solidFill>
                <a:latin typeface="Times New Roman" panose="02020603050405020304" pitchFamily="18" charset="0"/>
                <a:cs typeface="Times New Roman" panose="02020603050405020304" pitchFamily="18" charset="0"/>
                <a:hlinkClick r:id="rId4"/>
              </a:rPr>
              <a:t>assistenza.appalti@sinp.net</a:t>
            </a:r>
            <a:r>
              <a:rPr lang="it-IT" sz="2000" dirty="0">
                <a:solidFill>
                  <a:srgbClr val="000000"/>
                </a:solidFill>
                <a:latin typeface="Times New Roman" panose="02020603050405020304" pitchFamily="18" charset="0"/>
                <a:cs typeface="Times New Roman" panose="02020603050405020304" pitchFamily="18" charset="0"/>
              </a:rPr>
              <a:t>.</a:t>
            </a:r>
          </a:p>
          <a:p>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B2DC25EE-239B-4C5F-AAD1-255A7D5F1EE2}" type="slidenum">
              <a:rPr lang="en-US" smtClean="0">
                <a:latin typeface="Times New Roman" panose="02020603050405020304" pitchFamily="18" charset="0"/>
                <a:cs typeface="Times New Roman" panose="02020603050405020304" pitchFamily="18" charset="0"/>
              </a:rPr>
              <a:t>11</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8736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5472C2-63C4-46D6-9FF9-71752951C49E}"/>
              </a:ext>
            </a:extLst>
          </p:cNvPr>
          <p:cNvSpPr>
            <a:spLocks noGrp="1"/>
          </p:cNvSpPr>
          <p:nvPr>
            <p:ph type="title"/>
          </p:nvPr>
        </p:nvSpPr>
        <p:spPr/>
        <p:txBody>
          <a:bodyPr>
            <a:normAutofit/>
          </a:bodyPr>
          <a:lstStyle/>
          <a:p>
            <a:pPr algn="ctr" defTabSz="782638"/>
            <a:r>
              <a:rPr lang="it-IT" sz="2800" dirty="0">
                <a:latin typeface="Times New Roman" panose="02020603050405020304" pitchFamily="18" charset="0"/>
                <a:cs typeface="Times New Roman" panose="02020603050405020304" pitchFamily="18" charset="0"/>
              </a:rPr>
              <a:t>PREMESSA</a:t>
            </a:r>
          </a:p>
        </p:txBody>
      </p:sp>
      <p:sp>
        <p:nvSpPr>
          <p:cNvPr id="3" name="Segnaposto contenuto 2">
            <a:extLst>
              <a:ext uri="{FF2B5EF4-FFF2-40B4-BE49-F238E27FC236}">
                <a16:creationId xmlns:a16="http://schemas.microsoft.com/office/drawing/2014/main" id="{034BEE81-A258-4DC9-93EE-81CC99DC1B5A}"/>
              </a:ext>
            </a:extLst>
          </p:cNvPr>
          <p:cNvSpPr>
            <a:spLocks noGrp="1"/>
          </p:cNvSpPr>
          <p:nvPr>
            <p:ph idx="1"/>
          </p:nvPr>
        </p:nvSpPr>
        <p:spPr>
          <a:xfrm>
            <a:off x="562708" y="2036617"/>
            <a:ext cx="11148646" cy="4427793"/>
          </a:xfrm>
        </p:spPr>
        <p:txBody>
          <a:bodyPr>
            <a:normAutofit/>
          </a:bodyPr>
          <a:lstStyle/>
          <a:p>
            <a:pPr marL="0" lvl="0" indent="0" algn="just">
              <a:lnSpc>
                <a:spcPct val="100000"/>
              </a:lnSpc>
              <a:spcBef>
                <a:spcPts val="0"/>
              </a:spcBef>
              <a:spcAft>
                <a:spcPts val="1142"/>
              </a:spcAft>
              <a:buNone/>
            </a:pPr>
            <a:endParaRPr lang="it-IT" sz="1800" dirty="0">
              <a:solidFill>
                <a:srgbClr val="1C1C1C"/>
              </a:solidFill>
              <a:latin typeface="Times New Roman" panose="02020603050405020304" pitchFamily="18" charset="0"/>
              <a:cs typeface="Times New Roman" panose="02020603050405020304" pitchFamily="18" charset="0"/>
            </a:endParaRPr>
          </a:p>
          <a:p>
            <a:pPr algn="just">
              <a:lnSpc>
                <a:spcPct val="100000"/>
              </a:lnSpc>
              <a:spcBef>
                <a:spcPts val="0"/>
              </a:spcBef>
              <a:spcAft>
                <a:spcPts val="1142"/>
              </a:spcAft>
            </a:pPr>
            <a:r>
              <a:rPr lang="it-IT" sz="1400" dirty="0">
                <a:solidFill>
                  <a:srgbClr val="1C1C1C"/>
                </a:solidFill>
                <a:latin typeface="Times New Roman" panose="02020603050405020304" pitchFamily="18" charset="0"/>
                <a:cs typeface="Times New Roman" panose="02020603050405020304" pitchFamily="18" charset="0"/>
              </a:rPr>
              <a:t>La procedura di gara per l’affidamento, in conto deposito, di protesi d’anca per le Aziende sanitarie ed Enti della Regione Toscana e della Regione Marche, suddivisa in 17 lotti, di cui 16 aggiudicati ed uno andato deserto, è stata svolta da Regione Toscana-Soggetto Aggregatore anche per conto di Regione Marche, a seguito di un accordo di collaborazione sottoscritto tra le Regioni.</a:t>
            </a:r>
          </a:p>
          <a:p>
            <a:pPr algn="just">
              <a:lnSpc>
                <a:spcPct val="100000"/>
              </a:lnSpc>
              <a:spcBef>
                <a:spcPts val="0"/>
              </a:spcBef>
              <a:spcAft>
                <a:spcPts val="1142"/>
              </a:spcAft>
            </a:pPr>
            <a:r>
              <a:rPr lang="it-IT" sz="1400" dirty="0">
                <a:solidFill>
                  <a:srgbClr val="1C1C1C"/>
                </a:solidFill>
                <a:latin typeface="Times New Roman" panose="02020603050405020304" pitchFamily="18" charset="0"/>
                <a:cs typeface="Times New Roman" panose="02020603050405020304" pitchFamily="18" charset="0"/>
              </a:rPr>
              <a:t>I Fornitori, mediante la stipula dell’Accordo Quadro, sono obbligati ad accettare i c.d. Ordinativi di Fornitura emessi dalle Amministrazioni del territorio regionale, i quali rappresentano i contratti attuativi dell’Accordo stesso.</a:t>
            </a:r>
          </a:p>
          <a:p>
            <a:pPr algn="just">
              <a:lnSpc>
                <a:spcPct val="100000"/>
              </a:lnSpc>
              <a:spcBef>
                <a:spcPts val="0"/>
              </a:spcBef>
              <a:spcAft>
                <a:spcPts val="1142"/>
              </a:spcAft>
            </a:pPr>
            <a:r>
              <a:rPr lang="it-IT" sz="1400" dirty="0">
                <a:solidFill>
                  <a:srgbClr val="1C1C1C"/>
                </a:solidFill>
                <a:latin typeface="Times New Roman" panose="02020603050405020304" pitchFamily="18" charset="0"/>
                <a:cs typeface="Times New Roman" panose="02020603050405020304" pitchFamily="18" charset="0"/>
              </a:rPr>
              <a:t>Il rapporto contrattuale, a seguito dell’emissione dell’Ordinativo di Fornitura, si instaura tra Amministrazione contraente e Fornitore.</a:t>
            </a:r>
          </a:p>
          <a:p>
            <a:pPr algn="just">
              <a:lnSpc>
                <a:spcPct val="100000"/>
              </a:lnSpc>
              <a:spcBef>
                <a:spcPts val="0"/>
              </a:spcBef>
              <a:spcAft>
                <a:spcPts val="1142"/>
              </a:spcAft>
            </a:pPr>
            <a:r>
              <a:rPr lang="it-IT" sz="1400" dirty="0">
                <a:solidFill>
                  <a:srgbClr val="1C1C1C"/>
                </a:solidFill>
                <a:latin typeface="Times New Roman" panose="02020603050405020304" pitchFamily="18" charset="0"/>
                <a:cs typeface="Times New Roman" panose="02020603050405020304" pitchFamily="18" charset="0"/>
              </a:rPr>
              <a:t>La durata degli Accordi Quadro è pari a </a:t>
            </a:r>
            <a:r>
              <a:rPr lang="it-IT" sz="1400" b="1" dirty="0">
                <a:solidFill>
                  <a:srgbClr val="1C1C1C"/>
                </a:solidFill>
                <a:latin typeface="Times New Roman" panose="02020603050405020304" pitchFamily="18" charset="0"/>
                <a:cs typeface="Times New Roman" panose="02020603050405020304" pitchFamily="18" charset="0"/>
              </a:rPr>
              <a:t>48 mesi </a:t>
            </a:r>
            <a:r>
              <a:rPr lang="it-IT" sz="1400" dirty="0">
                <a:solidFill>
                  <a:srgbClr val="1C1C1C"/>
                </a:solidFill>
                <a:latin typeface="Times New Roman" panose="02020603050405020304" pitchFamily="18" charset="0"/>
                <a:cs typeface="Times New Roman" panose="02020603050405020304" pitchFamily="18" charset="0"/>
              </a:rPr>
              <a:t>decorrenti dalla data di sottoscrizione degli stessi ed all’interno del periodo di validità sarà possibile emettere Ordinativi di Fornitura per importi complessivi pari al massimale contrattuale.</a:t>
            </a:r>
          </a:p>
          <a:p>
            <a:pPr algn="just">
              <a:lnSpc>
                <a:spcPct val="100000"/>
              </a:lnSpc>
              <a:spcBef>
                <a:spcPts val="0"/>
              </a:spcBef>
              <a:spcAft>
                <a:spcPts val="1142"/>
              </a:spcAft>
            </a:pPr>
            <a:r>
              <a:rPr lang="it-IT" sz="1400" b="1" dirty="0">
                <a:solidFill>
                  <a:srgbClr val="1C1C1C"/>
                </a:solidFill>
                <a:latin typeface="Times New Roman" panose="02020603050405020304" pitchFamily="18" charset="0"/>
                <a:cs typeface="Times New Roman" panose="02020603050405020304" pitchFamily="18" charset="0"/>
              </a:rPr>
              <a:t>I contratti attuativi avranno durata massima fino alla scadenza dell’Accordo Quadro. </a:t>
            </a:r>
          </a:p>
          <a:p>
            <a:pPr algn="just">
              <a:lnSpc>
                <a:spcPct val="100000"/>
              </a:lnSpc>
              <a:spcBef>
                <a:spcPts val="0"/>
              </a:spcBef>
              <a:spcAft>
                <a:spcPts val="1142"/>
              </a:spcAft>
            </a:pPr>
            <a:r>
              <a:rPr lang="it-IT" sz="1400" dirty="0">
                <a:solidFill>
                  <a:srgbClr val="1C1C1C"/>
                </a:solidFill>
                <a:latin typeface="Times New Roman" panose="02020603050405020304" pitchFamily="18" charset="0"/>
                <a:cs typeface="Times New Roman" panose="02020603050405020304" pitchFamily="18" charset="0"/>
              </a:rPr>
              <a:t>Alla data di scadenza dell’Accordo Quadro il fornitore, qualora richiesto dall’Amministrazione, sarà comunque tenuto a proseguire la prestazione alle stesse condizioni, fino ad un massimo di altri 180 (centottanta) giorni necessari al fine dell'individuazione del nuovo contraente.</a:t>
            </a:r>
          </a:p>
        </p:txBody>
      </p:sp>
      <p:sp>
        <p:nvSpPr>
          <p:cNvPr id="6" name="Segnaposto numero diapositiva 5"/>
          <p:cNvSpPr>
            <a:spLocks noGrp="1"/>
          </p:cNvSpPr>
          <p:nvPr>
            <p:ph type="sldNum" sz="quarter" idx="12"/>
          </p:nvPr>
        </p:nvSpPr>
        <p:spPr/>
        <p:txBody>
          <a:bodyPr/>
          <a:lstStyle/>
          <a:p>
            <a:fld id="{B2DC25EE-239B-4C5F-AAD1-255A7D5F1EE2}" type="slidenum">
              <a:rPr lang="en-US" smtClean="0">
                <a:latin typeface="Times New Roman" panose="02020603050405020304" pitchFamily="18" charset="0"/>
                <a:cs typeface="Times New Roman" panose="02020603050405020304" pitchFamily="18" charset="0"/>
              </a:rPr>
              <a:t>2</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1009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B364CAC-B0B1-4113-A51D-581485BF7CDE}"/>
              </a:ext>
            </a:extLst>
          </p:cNvPr>
          <p:cNvSpPr>
            <a:spLocks noGrp="1"/>
          </p:cNvSpPr>
          <p:nvPr>
            <p:ph idx="4294967295"/>
          </p:nvPr>
        </p:nvSpPr>
        <p:spPr>
          <a:xfrm>
            <a:off x="188258" y="152400"/>
            <a:ext cx="11294129" cy="6529389"/>
          </a:xfrm>
        </p:spPr>
        <p:txBody>
          <a:bodyPr>
            <a:noAutofit/>
          </a:bodyPr>
          <a:lstStyle/>
          <a:p>
            <a:endParaRPr lang="it-IT" sz="1200" b="1" u="sng" dirty="0">
              <a:solidFill>
                <a:srgbClr val="000000"/>
              </a:solidFill>
              <a:latin typeface="Times New Roman" panose="02020603050405020304" pitchFamily="18" charset="0"/>
              <a:ea typeface="+mj-ea"/>
              <a:cs typeface="Times New Roman" panose="02020603050405020304" pitchFamily="18" charset="0"/>
            </a:endParaRPr>
          </a:p>
          <a:p>
            <a:pPr marL="0" indent="0" algn="ctr">
              <a:buNone/>
            </a:pPr>
            <a:r>
              <a:rPr lang="it-IT" sz="1600" b="1" u="sng" dirty="0">
                <a:solidFill>
                  <a:srgbClr val="000000"/>
                </a:solidFill>
                <a:latin typeface="Times New Roman" panose="02020603050405020304" pitchFamily="18" charset="0"/>
                <a:ea typeface="+mj-ea"/>
                <a:cs typeface="Times New Roman" panose="02020603050405020304" pitchFamily="18" charset="0"/>
              </a:rPr>
              <a:t>I FORNITORI</a:t>
            </a:r>
          </a:p>
          <a:p>
            <a:r>
              <a:rPr lang="it-IT" sz="1050" dirty="0">
                <a:latin typeface="Times New Roman" panose="02020603050405020304" pitchFamily="18" charset="0"/>
                <a:cs typeface="Times New Roman" panose="02020603050405020304" pitchFamily="18" charset="0"/>
              </a:rPr>
              <a:t>ADLER ORTHO SPA</a:t>
            </a:r>
          </a:p>
          <a:p>
            <a:r>
              <a:rPr lang="it-IT" sz="1050" dirty="0">
                <a:latin typeface="Times New Roman" panose="02020603050405020304" pitchFamily="18" charset="0"/>
                <a:cs typeface="Times New Roman" panose="02020603050405020304" pitchFamily="18" charset="0"/>
              </a:rPr>
              <a:t>GRUPPO BIOIMPIANTI SRL</a:t>
            </a:r>
          </a:p>
          <a:p>
            <a:r>
              <a:rPr lang="it-IT" sz="1050" dirty="0">
                <a:latin typeface="Times New Roman" panose="02020603050405020304" pitchFamily="18" charset="0"/>
                <a:cs typeface="Times New Roman" panose="02020603050405020304" pitchFamily="18" charset="0"/>
              </a:rPr>
              <a:t>RTI JOHNSON &amp; JOHNSON MEDICAL SPA - ACTIVA SRL</a:t>
            </a:r>
          </a:p>
          <a:p>
            <a:r>
              <a:rPr lang="it-IT" sz="1050" dirty="0">
                <a:latin typeface="Times New Roman" panose="02020603050405020304" pitchFamily="18" charset="0"/>
                <a:cs typeface="Times New Roman" panose="02020603050405020304" pitchFamily="18" charset="0"/>
              </a:rPr>
              <a:t>LIMA CORPORATE SPA</a:t>
            </a:r>
          </a:p>
          <a:p>
            <a:r>
              <a:rPr lang="it-IT" sz="1050" dirty="0">
                <a:latin typeface="Times New Roman" panose="02020603050405020304" pitchFamily="18" charset="0"/>
                <a:cs typeface="Times New Roman" panose="02020603050405020304" pitchFamily="18" charset="0"/>
              </a:rPr>
              <a:t>LINK ITALIA SPA</a:t>
            </a:r>
          </a:p>
          <a:p>
            <a:r>
              <a:rPr lang="it-IT" sz="1050" dirty="0">
                <a:latin typeface="Times New Roman" panose="02020603050405020304" pitchFamily="18" charset="0"/>
                <a:cs typeface="Times New Roman" panose="02020603050405020304" pitchFamily="18" charset="0"/>
              </a:rPr>
              <a:t>MATHYS ORTOPEDIA SRL</a:t>
            </a:r>
          </a:p>
          <a:p>
            <a:r>
              <a:rPr lang="it-IT" sz="1050" dirty="0">
                <a:latin typeface="Times New Roman" panose="02020603050405020304" pitchFamily="18" charset="0"/>
                <a:cs typeface="Times New Roman" panose="02020603050405020304" pitchFamily="18" charset="0"/>
              </a:rPr>
              <a:t>MEDACTA ITALIA SRL </a:t>
            </a:r>
          </a:p>
          <a:p>
            <a:r>
              <a:rPr lang="it-IT" sz="1050" dirty="0">
                <a:latin typeface="Times New Roman" panose="02020603050405020304" pitchFamily="18" charset="0"/>
                <a:cs typeface="Times New Roman" panose="02020603050405020304" pitchFamily="18" charset="0"/>
              </a:rPr>
              <a:t>MICROPORT SCIENTIFIC SRL</a:t>
            </a:r>
          </a:p>
          <a:p>
            <a:r>
              <a:rPr lang="it-IT" sz="1050" dirty="0">
                <a:latin typeface="Times New Roman" panose="02020603050405020304" pitchFamily="18" charset="0"/>
                <a:cs typeface="Times New Roman" panose="02020603050405020304" pitchFamily="18" charset="0"/>
              </a:rPr>
              <a:t>MT ORTHO SRL</a:t>
            </a:r>
          </a:p>
          <a:p>
            <a:r>
              <a:rPr lang="it-IT" sz="1050" dirty="0">
                <a:latin typeface="Times New Roman" panose="02020603050405020304" pitchFamily="18" charset="0"/>
                <a:cs typeface="Times New Roman" panose="02020603050405020304" pitchFamily="18" charset="0"/>
              </a:rPr>
              <a:t>PERMEDICA </a:t>
            </a:r>
            <a:r>
              <a:rPr lang="it-IT" sz="1050" dirty="0" err="1">
                <a:latin typeface="Times New Roman" panose="02020603050405020304" pitchFamily="18" charset="0"/>
                <a:cs typeface="Times New Roman" panose="02020603050405020304" pitchFamily="18" charset="0"/>
              </a:rPr>
              <a:t>SpA</a:t>
            </a:r>
            <a:endParaRPr lang="it-IT" sz="1050" dirty="0">
              <a:latin typeface="Times New Roman" panose="02020603050405020304" pitchFamily="18" charset="0"/>
              <a:cs typeface="Times New Roman" panose="02020603050405020304" pitchFamily="18" charset="0"/>
            </a:endParaRPr>
          </a:p>
          <a:p>
            <a:r>
              <a:rPr lang="it-IT" sz="1050" dirty="0">
                <a:latin typeface="Times New Roman" panose="02020603050405020304" pitchFamily="18" charset="0"/>
                <a:cs typeface="Times New Roman" panose="02020603050405020304" pitchFamily="18" charset="0"/>
              </a:rPr>
              <a:t>SMITH &amp; NEPHEW </a:t>
            </a:r>
            <a:r>
              <a:rPr lang="it-IT" sz="1050" dirty="0" err="1">
                <a:latin typeface="Times New Roman" panose="02020603050405020304" pitchFamily="18" charset="0"/>
                <a:cs typeface="Times New Roman" panose="02020603050405020304" pitchFamily="18" charset="0"/>
              </a:rPr>
              <a:t>Srl</a:t>
            </a:r>
            <a:endParaRPr lang="it-IT" sz="1050" dirty="0">
              <a:latin typeface="Times New Roman" panose="02020603050405020304" pitchFamily="18" charset="0"/>
              <a:cs typeface="Times New Roman" panose="02020603050405020304" pitchFamily="18" charset="0"/>
            </a:endParaRPr>
          </a:p>
          <a:p>
            <a:r>
              <a:rPr lang="it-IT" sz="1050" dirty="0">
                <a:latin typeface="Times New Roman" panose="02020603050405020304" pitchFamily="18" charset="0"/>
                <a:cs typeface="Times New Roman" panose="02020603050405020304" pitchFamily="18" charset="0"/>
              </a:rPr>
              <a:t>ZIMMER BIOMET ITALIA SRL</a:t>
            </a:r>
            <a:endParaRPr lang="it-IT" sz="1400" dirty="0">
              <a:solidFill>
                <a:srgbClr val="000000"/>
              </a:solidFill>
              <a:latin typeface="Times New Roman" panose="02020603050405020304" pitchFamily="18" charset="0"/>
              <a:cs typeface="Times New Roman" panose="02020603050405020304" pitchFamily="18" charset="0"/>
            </a:endParaRPr>
          </a:p>
          <a:p>
            <a:pPr marL="0" indent="0" algn="ctr">
              <a:buNone/>
            </a:pPr>
            <a:r>
              <a:rPr lang="it-IT" sz="1400" dirty="0">
                <a:solidFill>
                  <a:srgbClr val="000000"/>
                </a:solidFill>
                <a:latin typeface="Times New Roman" panose="02020603050405020304" pitchFamily="18" charset="0"/>
                <a:cs typeface="Times New Roman" panose="02020603050405020304" pitchFamily="18" charset="0"/>
              </a:rPr>
              <a:t>         </a:t>
            </a:r>
          </a:p>
          <a:p>
            <a:pPr marL="0" indent="0" algn="ctr">
              <a:buNone/>
            </a:pPr>
            <a:r>
              <a:rPr lang="it-IT" sz="1400" dirty="0">
                <a:solidFill>
                  <a:srgbClr val="000000"/>
                </a:solidFill>
                <a:latin typeface="Times New Roman" panose="02020603050405020304" pitchFamily="18" charset="0"/>
                <a:cs typeface="Times New Roman" panose="02020603050405020304" pitchFamily="18" charset="0"/>
              </a:rPr>
              <a:t>                    I contatti dei Fornitori sono presenti nell’Allegato «</a:t>
            </a:r>
            <a:r>
              <a:rPr lang="it-IT" sz="1400" b="1" u="sng" dirty="0">
                <a:solidFill>
                  <a:srgbClr val="000000"/>
                </a:solidFill>
                <a:latin typeface="Times New Roman" panose="02020603050405020304" pitchFamily="18" charset="0"/>
                <a:cs typeface="Times New Roman" panose="02020603050405020304" pitchFamily="18" charset="0"/>
              </a:rPr>
              <a:t>CONTATTI FORNITORI</a:t>
            </a:r>
            <a:r>
              <a:rPr lang="it-IT" sz="1400" dirty="0">
                <a:solidFill>
                  <a:srgbClr val="000000"/>
                </a:solidFill>
                <a:latin typeface="Times New Roman" panose="02020603050405020304" pitchFamily="18" charset="0"/>
                <a:cs typeface="Times New Roman" panose="02020603050405020304" pitchFamily="18" charset="0"/>
              </a:rPr>
              <a:t>».</a:t>
            </a:r>
          </a:p>
        </p:txBody>
      </p:sp>
      <p:sp>
        <p:nvSpPr>
          <p:cNvPr id="7" name="Segnaposto numero diapositiva 6"/>
          <p:cNvSpPr>
            <a:spLocks noGrp="1"/>
          </p:cNvSpPr>
          <p:nvPr>
            <p:ph type="sldNum" sz="quarter" idx="12"/>
          </p:nvPr>
        </p:nvSpPr>
        <p:spPr/>
        <p:txBody>
          <a:bodyPr/>
          <a:lstStyle/>
          <a:p>
            <a:fld id="{B2DC25EE-239B-4C5F-AAD1-255A7D5F1EE2}" type="slidenum">
              <a:rPr lang="en-US" smtClean="0">
                <a:latin typeface="Times New Roman" panose="02020603050405020304" pitchFamily="18" charset="0"/>
                <a:cs typeface="Times New Roman" panose="02020603050405020304" pitchFamily="18" charset="0"/>
              </a:rPr>
              <a:t>3</a:t>
            </a:fld>
            <a:endParaRPr lang="en-US" dirty="0">
              <a:latin typeface="Times New Roman" panose="02020603050405020304" pitchFamily="18" charset="0"/>
              <a:cs typeface="Times New Roman" panose="02020603050405020304" pitchFamily="18" charset="0"/>
            </a:endParaRPr>
          </a:p>
        </p:txBody>
      </p:sp>
      <p:sp>
        <p:nvSpPr>
          <p:cNvPr id="4" name="Freccia a destra 3">
            <a:extLst>
              <a:ext uri="{FF2B5EF4-FFF2-40B4-BE49-F238E27FC236}">
                <a16:creationId xmlns:a16="http://schemas.microsoft.com/office/drawing/2014/main" id="{E44D50A8-397C-45F3-BBFC-999A1397A4BA}"/>
              </a:ext>
            </a:extLst>
          </p:cNvPr>
          <p:cNvSpPr/>
          <p:nvPr/>
        </p:nvSpPr>
        <p:spPr>
          <a:xfrm>
            <a:off x="2489453" y="4707442"/>
            <a:ext cx="648929" cy="7249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3101857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D8F5B5-324C-435A-A3C7-970A2C85EC39}"/>
              </a:ext>
            </a:extLst>
          </p:cNvPr>
          <p:cNvSpPr>
            <a:spLocks noGrp="1"/>
          </p:cNvSpPr>
          <p:nvPr>
            <p:ph type="title"/>
          </p:nvPr>
        </p:nvSpPr>
        <p:spPr/>
        <p:txBody>
          <a:bodyPr>
            <a:normAutofit fontScale="90000"/>
          </a:bodyPr>
          <a:lstStyle/>
          <a:p>
            <a:pPr algn="ctr"/>
            <a:br>
              <a:rPr lang="it-IT" sz="2800" dirty="0">
                <a:solidFill>
                  <a:srgbClr val="000000"/>
                </a:solidFill>
                <a:latin typeface="Times New Roman" panose="02020603050405020304" pitchFamily="18" charset="0"/>
                <a:cs typeface="Times New Roman" panose="02020603050405020304" pitchFamily="18" charset="0"/>
              </a:rPr>
            </a:br>
            <a:r>
              <a:rPr lang="it-IT" sz="2800" dirty="0">
                <a:solidFill>
                  <a:srgbClr val="000000"/>
                </a:solidFill>
                <a:latin typeface="Times New Roman" panose="02020603050405020304" pitchFamily="18" charset="0"/>
                <a:cs typeface="Times New Roman" panose="02020603050405020304" pitchFamily="18" charset="0"/>
              </a:rPr>
              <a:t>OGGETTO DELL’ACCORDO QUADRO</a:t>
            </a:r>
            <a:br>
              <a:rPr lang="it-IT" b="1" dirty="0">
                <a:solidFill>
                  <a:srgbClr val="000000"/>
                </a:solidFill>
                <a:latin typeface="Times New Roman" panose="02020603050405020304" pitchFamily="18" charset="0"/>
                <a:cs typeface="Times New Roman" panose="02020603050405020304" pitchFamily="18" charset="0"/>
              </a:rPr>
            </a:br>
            <a:endParaRPr lang="it-IT" dirty="0"/>
          </a:p>
        </p:txBody>
      </p:sp>
      <p:sp>
        <p:nvSpPr>
          <p:cNvPr id="3" name="Segnaposto contenuto 2">
            <a:extLst>
              <a:ext uri="{FF2B5EF4-FFF2-40B4-BE49-F238E27FC236}">
                <a16:creationId xmlns:a16="http://schemas.microsoft.com/office/drawing/2014/main" id="{9C13EF2A-A24F-4AF7-9717-4805137B6A59}"/>
              </a:ext>
            </a:extLst>
          </p:cNvPr>
          <p:cNvSpPr>
            <a:spLocks noGrp="1"/>
          </p:cNvSpPr>
          <p:nvPr>
            <p:ph idx="1"/>
          </p:nvPr>
        </p:nvSpPr>
        <p:spPr>
          <a:xfrm>
            <a:off x="491613" y="2138515"/>
            <a:ext cx="11208774" cy="2581651"/>
          </a:xfrm>
        </p:spPr>
        <p:txBody>
          <a:bodyPr>
            <a:normAutofit/>
          </a:bodyPr>
          <a:lstStyle/>
          <a:p>
            <a:pPr marL="0" lvl="0" indent="0" algn="just">
              <a:lnSpc>
                <a:spcPct val="100000"/>
              </a:lnSpc>
              <a:spcBef>
                <a:spcPts val="0"/>
              </a:spcBef>
              <a:buNone/>
            </a:pPr>
            <a:endParaRPr lang="it-IT" dirty="0">
              <a:solidFill>
                <a:srgbClr val="000000"/>
              </a:solidFill>
              <a:latin typeface="Times New Roman" panose="02020603050405020304" pitchFamily="18" charset="0"/>
              <a:cs typeface="Times New Roman" panose="02020603050405020304" pitchFamily="18" charset="0"/>
            </a:endParaRPr>
          </a:p>
          <a:p>
            <a:pPr marL="0" lvl="0" indent="0" algn="just">
              <a:lnSpc>
                <a:spcPct val="100000"/>
              </a:lnSpc>
              <a:spcBef>
                <a:spcPts val="0"/>
              </a:spcBef>
              <a:buNone/>
            </a:pPr>
            <a:r>
              <a:rPr lang="it-IT" sz="2200" dirty="0">
                <a:solidFill>
                  <a:srgbClr val="1C1C1C"/>
                </a:solidFill>
                <a:latin typeface="Times New Roman" panose="02020603050405020304" pitchFamily="18" charset="0"/>
                <a:cs typeface="Times New Roman" panose="02020603050405020304" pitchFamily="18" charset="0"/>
              </a:rPr>
              <a:t>Oggetto dell’Accordo Quadro è l’affidamento della fornitura di PROTESI D’ANCA in conto deposito, suddivisa in 17 lotti, di cui 16 aggiudicati ed uno andato </a:t>
            </a:r>
            <a:r>
              <a:rPr lang="it-IT" sz="2200">
                <a:solidFill>
                  <a:srgbClr val="1C1C1C"/>
                </a:solidFill>
                <a:latin typeface="Times New Roman" panose="02020603050405020304" pitchFamily="18" charset="0"/>
                <a:cs typeface="Times New Roman" panose="02020603050405020304" pitchFamily="18" charset="0"/>
              </a:rPr>
              <a:t>deserto, da </a:t>
            </a:r>
            <a:r>
              <a:rPr lang="it-IT" sz="2200" dirty="0">
                <a:solidFill>
                  <a:srgbClr val="1C1C1C"/>
                </a:solidFill>
                <a:latin typeface="Times New Roman" panose="02020603050405020304" pitchFamily="18" charset="0"/>
                <a:cs typeface="Times New Roman" panose="02020603050405020304" pitchFamily="18" charset="0"/>
              </a:rPr>
              <a:t>destinare alle Aziende sanitarie ed Enti della Regione Marche. </a:t>
            </a:r>
            <a:endParaRPr lang="it-IT" sz="2400" b="1" dirty="0">
              <a:solidFill>
                <a:srgbClr val="1C1C1C"/>
              </a:solidFill>
              <a:latin typeface="Times New Roman" panose="02020603050405020304" pitchFamily="18" charset="0"/>
              <a:cs typeface="Times New Roman" panose="02020603050405020304" pitchFamily="18" charset="0"/>
            </a:endParaRPr>
          </a:p>
        </p:txBody>
      </p:sp>
      <p:sp>
        <p:nvSpPr>
          <p:cNvPr id="4" name="Freccia a destra 3">
            <a:extLst>
              <a:ext uri="{FF2B5EF4-FFF2-40B4-BE49-F238E27FC236}">
                <a16:creationId xmlns:a16="http://schemas.microsoft.com/office/drawing/2014/main" id="{E44D50A8-397C-45F3-BBFC-999A1397A4BA}"/>
              </a:ext>
            </a:extLst>
          </p:cNvPr>
          <p:cNvSpPr/>
          <p:nvPr/>
        </p:nvSpPr>
        <p:spPr>
          <a:xfrm>
            <a:off x="8731045" y="4719485"/>
            <a:ext cx="648929" cy="7249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CasellaDiTesto 4">
            <a:extLst>
              <a:ext uri="{FF2B5EF4-FFF2-40B4-BE49-F238E27FC236}">
                <a16:creationId xmlns:a16="http://schemas.microsoft.com/office/drawing/2014/main" id="{C6B838D6-EC79-4F3B-A6C0-11CD7F9F8CE7}"/>
              </a:ext>
            </a:extLst>
          </p:cNvPr>
          <p:cNvSpPr txBox="1"/>
          <p:nvPr/>
        </p:nvSpPr>
        <p:spPr>
          <a:xfrm>
            <a:off x="9547123" y="4886631"/>
            <a:ext cx="1736573" cy="369332"/>
          </a:xfrm>
          <a:prstGeom prst="rect">
            <a:avLst/>
          </a:prstGeom>
          <a:noFill/>
        </p:spPr>
        <p:txBody>
          <a:bodyPr wrap="square" rtlCol="0">
            <a:spAutoFit/>
          </a:bodyPr>
          <a:lstStyle/>
          <a:p>
            <a:r>
              <a:rPr lang="en-AU" b="1" i="1" dirty="0">
                <a:latin typeface="Times New Roman" panose="02020603050405020304" pitchFamily="18" charset="0"/>
                <a:cs typeface="Times New Roman" panose="02020603050405020304" pitchFamily="18" charset="0"/>
              </a:rPr>
              <a:t>Focus </a:t>
            </a:r>
            <a:r>
              <a:rPr lang="en-AU" b="1" i="1" dirty="0" err="1">
                <a:latin typeface="Times New Roman" panose="02020603050405020304" pitchFamily="18" charset="0"/>
                <a:cs typeface="Times New Roman" panose="02020603050405020304" pitchFamily="18" charset="0"/>
              </a:rPr>
              <a:t>Lotti</a:t>
            </a:r>
            <a:endParaRPr lang="en-AU" b="1" i="1" dirty="0">
              <a:latin typeface="Times New Roman" panose="02020603050405020304" pitchFamily="18" charset="0"/>
              <a:cs typeface="Times New Roman" panose="02020603050405020304" pitchFamily="18" charset="0"/>
            </a:endParaRPr>
          </a:p>
        </p:txBody>
      </p:sp>
      <p:sp>
        <p:nvSpPr>
          <p:cNvPr id="8" name="Segnaposto numero diapositiva 7"/>
          <p:cNvSpPr>
            <a:spLocks noGrp="1"/>
          </p:cNvSpPr>
          <p:nvPr>
            <p:ph type="sldNum" sz="quarter" idx="12"/>
          </p:nvPr>
        </p:nvSpPr>
        <p:spPr/>
        <p:txBody>
          <a:bodyPr/>
          <a:lstStyle/>
          <a:p>
            <a:fld id="{B2DC25EE-239B-4C5F-AAD1-255A7D5F1EE2}" type="slidenum">
              <a:rPr lang="en-US" smtClean="0">
                <a:latin typeface="Times New Roman" panose="02020603050405020304" pitchFamily="18" charset="0"/>
                <a:cs typeface="Times New Roman" panose="02020603050405020304" pitchFamily="18" charset="0"/>
              </a:rPr>
              <a:t>4</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4615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B4192E7B-E837-4ED9-9932-AF8A99D27358}"/>
              </a:ext>
            </a:extLst>
          </p:cNvPr>
          <p:cNvSpPr>
            <a:spLocks noGrp="1"/>
          </p:cNvSpPr>
          <p:nvPr>
            <p:ph type="sldNum" sz="quarter" idx="12"/>
          </p:nvPr>
        </p:nvSpPr>
        <p:spPr/>
        <p:txBody>
          <a:bodyPr/>
          <a:lstStyle/>
          <a:p>
            <a:fld id="{B2DC25EE-239B-4C5F-AAD1-255A7D5F1EE2}" type="slidenum">
              <a:rPr lang="en-US" smtClean="0"/>
              <a:t>5</a:t>
            </a:fld>
            <a:endParaRPr lang="en-US"/>
          </a:p>
        </p:txBody>
      </p:sp>
      <p:graphicFrame>
        <p:nvGraphicFramePr>
          <p:cNvPr id="5" name="Tabella 4">
            <a:extLst>
              <a:ext uri="{FF2B5EF4-FFF2-40B4-BE49-F238E27FC236}">
                <a16:creationId xmlns:a16="http://schemas.microsoft.com/office/drawing/2014/main" id="{F9C8F8CD-F1EB-48C6-B20B-35BAC4B78AE7}"/>
              </a:ext>
            </a:extLst>
          </p:cNvPr>
          <p:cNvGraphicFramePr>
            <a:graphicFrameLocks noGrp="1"/>
          </p:cNvGraphicFramePr>
          <p:nvPr>
            <p:extLst>
              <p:ext uri="{D42A27DB-BD31-4B8C-83A1-F6EECF244321}">
                <p14:modId xmlns:p14="http://schemas.microsoft.com/office/powerpoint/2010/main" val="1478307205"/>
              </p:ext>
            </p:extLst>
          </p:nvPr>
        </p:nvGraphicFramePr>
        <p:xfrm>
          <a:off x="866692" y="278296"/>
          <a:ext cx="10710407" cy="5494356"/>
        </p:xfrm>
        <a:graphic>
          <a:graphicData uri="http://schemas.openxmlformats.org/drawingml/2006/table">
            <a:tbl>
              <a:tblPr firstRow="1" firstCol="1" bandRow="1">
                <a:tableStyleId>{5C22544A-7EE6-4342-B048-85BDC9FD1C3A}</a:tableStyleId>
              </a:tblPr>
              <a:tblGrid>
                <a:gridCol w="10710407">
                  <a:extLst>
                    <a:ext uri="{9D8B030D-6E8A-4147-A177-3AD203B41FA5}">
                      <a16:colId xmlns:a16="http://schemas.microsoft.com/office/drawing/2014/main" val="2949962915"/>
                    </a:ext>
                  </a:extLst>
                </a:gridCol>
              </a:tblGrid>
              <a:tr h="523272">
                <a:tc>
                  <a:txBody>
                    <a:bodyPr/>
                    <a:lstStyle/>
                    <a:p>
                      <a:r>
                        <a:rPr lang="it-IT" sz="900" dirty="0">
                          <a:solidFill>
                            <a:schemeClr val="tx1"/>
                          </a:solidFill>
                          <a:effectLst/>
                          <a:latin typeface="Times New Roman" panose="02020603050405020304" pitchFamily="18" charset="0"/>
                          <a:cs typeface="Times New Roman" panose="02020603050405020304" pitchFamily="18" charset="0"/>
                        </a:rPr>
                        <a:t>LOTTO 1: SISTEMA STELO RETTO CON COLLO FISSO, SABBIATO, SENZA ALETTE, CON E/O SENZA SPALLETTA TROCANTERICA</a:t>
                      </a:r>
                      <a:endParaRPr lang="it-IT" sz="9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3410045355"/>
                  </a:ext>
                </a:extLst>
              </a:tr>
              <a:tr h="261636">
                <a:tc>
                  <a:txBody>
                    <a:bodyPr/>
                    <a:lstStyle/>
                    <a:p>
                      <a:r>
                        <a:rPr lang="it-IT" sz="900" dirty="0">
                          <a:solidFill>
                            <a:schemeClr val="tx1"/>
                          </a:solidFill>
                          <a:effectLst/>
                          <a:latin typeface="Times New Roman" panose="02020603050405020304" pitchFamily="18" charset="0"/>
                          <a:cs typeface="Times New Roman" panose="02020603050405020304" pitchFamily="18" charset="0"/>
                        </a:rPr>
                        <a:t>LOTTO 2: SISTEMA STELO RETTO CON COLLO FISSO, SABBIATO, CON ALETTE</a:t>
                      </a:r>
                      <a:endParaRPr lang="it-IT" sz="9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3431064404"/>
                  </a:ext>
                </a:extLst>
              </a:tr>
              <a:tr h="523272">
                <a:tc>
                  <a:txBody>
                    <a:bodyPr/>
                    <a:lstStyle/>
                    <a:p>
                      <a:r>
                        <a:rPr lang="it-IT" sz="900" dirty="0">
                          <a:solidFill>
                            <a:schemeClr val="tx1"/>
                          </a:solidFill>
                          <a:effectLst/>
                          <a:latin typeface="Times New Roman" panose="02020603050405020304" pitchFamily="18" charset="0"/>
                          <a:cs typeface="Times New Roman" panose="02020603050405020304" pitchFamily="18" charset="0"/>
                        </a:rPr>
                        <a:t>LOTTO 3: SISTEMA STELO RETTO CON COLLO FISSO, CON RIVESTIMENTO POROSO, CON E/O SENZA IDROSSIAPATITE</a:t>
                      </a:r>
                      <a:endParaRPr lang="it-IT" sz="9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2519900755"/>
                  </a:ext>
                </a:extLst>
              </a:tr>
              <a:tr h="523272">
                <a:tc>
                  <a:txBody>
                    <a:bodyPr/>
                    <a:lstStyle/>
                    <a:p>
                      <a:r>
                        <a:rPr lang="it-IT" sz="900" dirty="0">
                          <a:solidFill>
                            <a:schemeClr val="tx1"/>
                          </a:solidFill>
                          <a:effectLst/>
                          <a:latin typeface="Times New Roman" panose="02020603050405020304" pitchFamily="18" charset="0"/>
                          <a:cs typeface="Times New Roman" panose="02020603050405020304" pitchFamily="18" charset="0"/>
                        </a:rPr>
                        <a:t>LOTTO 4: SISTEMA STELO RETTO CON COLLO FISSO, SABBIATO, CON RIVESTIMENTO IN IDROSSIAPATITE (HA)</a:t>
                      </a:r>
                      <a:endParaRPr lang="it-IT" sz="9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4223090213"/>
                  </a:ext>
                </a:extLst>
              </a:tr>
              <a:tr h="261636">
                <a:tc>
                  <a:txBody>
                    <a:bodyPr/>
                    <a:lstStyle/>
                    <a:p>
                      <a:r>
                        <a:rPr lang="it-IT" sz="900" dirty="0">
                          <a:solidFill>
                            <a:schemeClr val="tx1"/>
                          </a:solidFill>
                          <a:effectLst/>
                          <a:latin typeface="Times New Roman" panose="02020603050405020304" pitchFamily="18" charset="0"/>
                          <a:cs typeface="Times New Roman" panose="02020603050405020304" pitchFamily="18" charset="0"/>
                        </a:rPr>
                        <a:t>LOTTO 5: SISTEMA CON STELO RETTO CONICO</a:t>
                      </a:r>
                      <a:endParaRPr lang="it-IT" sz="9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369225841"/>
                  </a:ext>
                </a:extLst>
              </a:tr>
              <a:tr h="261636">
                <a:tc>
                  <a:txBody>
                    <a:bodyPr/>
                    <a:lstStyle/>
                    <a:p>
                      <a:r>
                        <a:rPr lang="it-IT" sz="900" dirty="0">
                          <a:solidFill>
                            <a:schemeClr val="tx1"/>
                          </a:solidFill>
                          <a:effectLst/>
                          <a:latin typeface="Times New Roman" panose="02020603050405020304" pitchFamily="18" charset="0"/>
                          <a:cs typeface="Times New Roman" panose="02020603050405020304" pitchFamily="18" charset="0"/>
                        </a:rPr>
                        <a:t>LOTTO 6: SISTEMA CON STELO CON COLLO MODULARE</a:t>
                      </a:r>
                      <a:endParaRPr lang="it-IT" sz="9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3703169578"/>
                  </a:ext>
                </a:extLst>
              </a:tr>
              <a:tr h="261636">
                <a:tc>
                  <a:txBody>
                    <a:bodyPr/>
                    <a:lstStyle/>
                    <a:p>
                      <a:r>
                        <a:rPr lang="it-IT" sz="900" dirty="0">
                          <a:solidFill>
                            <a:schemeClr val="tx1"/>
                          </a:solidFill>
                          <a:effectLst/>
                          <a:latin typeface="Times New Roman" panose="02020603050405020304" pitchFamily="18" charset="0"/>
                          <a:cs typeface="Times New Roman" panose="02020603050405020304" pitchFamily="18" charset="0"/>
                        </a:rPr>
                        <a:t>LOTTO 7: SISTEMA CON STELO ANATOMICO</a:t>
                      </a:r>
                      <a:endParaRPr lang="it-IT" sz="9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1196552878"/>
                  </a:ext>
                </a:extLst>
              </a:tr>
              <a:tr h="523272">
                <a:tc>
                  <a:txBody>
                    <a:bodyPr/>
                    <a:lstStyle/>
                    <a:p>
                      <a:r>
                        <a:rPr lang="it-IT" sz="900" dirty="0">
                          <a:solidFill>
                            <a:schemeClr val="tx1"/>
                          </a:solidFill>
                          <a:effectLst/>
                          <a:latin typeface="Times New Roman" panose="02020603050405020304" pitchFamily="18" charset="0"/>
                          <a:cs typeface="Times New Roman" panose="02020603050405020304" pitchFamily="18" charset="0"/>
                        </a:rPr>
                        <a:t>LOTTO 8: SISTEMA CON STELO CORTO CON COLLO FISSO con struttura o rivestimento poroso</a:t>
                      </a:r>
                      <a:endParaRPr lang="it-IT" sz="9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3229524078"/>
                  </a:ext>
                </a:extLst>
              </a:tr>
              <a:tr h="261636">
                <a:tc>
                  <a:txBody>
                    <a:bodyPr/>
                    <a:lstStyle/>
                    <a:p>
                      <a:r>
                        <a:rPr lang="it-IT" sz="900" dirty="0">
                          <a:solidFill>
                            <a:schemeClr val="tx1"/>
                          </a:solidFill>
                          <a:effectLst/>
                          <a:latin typeface="Times New Roman" panose="02020603050405020304" pitchFamily="18" charset="0"/>
                          <a:cs typeface="Times New Roman" panose="02020603050405020304" pitchFamily="18" charset="0"/>
                        </a:rPr>
                        <a:t>LOTTO 9: SISTEMA CON STELO CORTO CON COLLO FISSO sabbiato, con scanalature</a:t>
                      </a:r>
                      <a:endParaRPr lang="it-IT" sz="9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1570461705"/>
                  </a:ext>
                </a:extLst>
              </a:tr>
              <a:tr h="261636">
                <a:tc>
                  <a:txBody>
                    <a:bodyPr/>
                    <a:lstStyle/>
                    <a:p>
                      <a:r>
                        <a:rPr lang="it-IT" sz="900" dirty="0">
                          <a:solidFill>
                            <a:schemeClr val="tx1"/>
                          </a:solidFill>
                          <a:effectLst/>
                          <a:latin typeface="Times New Roman" panose="02020603050405020304" pitchFamily="18" charset="0"/>
                          <a:cs typeface="Times New Roman" panose="02020603050405020304" pitchFamily="18" charset="0"/>
                        </a:rPr>
                        <a:t>LOTTO 10: SISTEMA CON STELO CORTO A COLLO MODULARE</a:t>
                      </a:r>
                      <a:endParaRPr lang="it-IT" sz="9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3674943186"/>
                  </a:ext>
                </a:extLst>
              </a:tr>
              <a:tr h="261636">
                <a:tc>
                  <a:txBody>
                    <a:bodyPr/>
                    <a:lstStyle/>
                    <a:p>
                      <a:r>
                        <a:rPr lang="it-IT" sz="900" dirty="0">
                          <a:solidFill>
                            <a:schemeClr val="tx1"/>
                          </a:solidFill>
                          <a:effectLst/>
                          <a:latin typeface="Times New Roman" panose="02020603050405020304" pitchFamily="18" charset="0"/>
                          <a:cs typeface="Times New Roman" panose="02020603050405020304" pitchFamily="18" charset="0"/>
                        </a:rPr>
                        <a:t>LOTTO 11: SISTEMA CON STELO A CONSERVAZIONE DEL COLLO</a:t>
                      </a:r>
                      <a:endParaRPr lang="it-IT" sz="9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3294807326"/>
                  </a:ext>
                </a:extLst>
              </a:tr>
              <a:tr h="261636">
                <a:tc>
                  <a:txBody>
                    <a:bodyPr/>
                    <a:lstStyle/>
                    <a:p>
                      <a:r>
                        <a:rPr lang="it-IT" sz="900" dirty="0">
                          <a:solidFill>
                            <a:schemeClr val="tx1"/>
                          </a:solidFill>
                          <a:effectLst/>
                          <a:latin typeface="Times New Roman" panose="02020603050405020304" pitchFamily="18" charset="0"/>
                          <a:cs typeface="Times New Roman" panose="02020603050405020304" pitchFamily="18" charset="0"/>
                        </a:rPr>
                        <a:t>LOTTO 12: SISTEMA CON STELO DA REVISIONE MONOBLOCCO</a:t>
                      </a:r>
                      <a:endParaRPr lang="it-IT" sz="9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3647440799"/>
                  </a:ext>
                </a:extLst>
              </a:tr>
              <a:tr h="261636">
                <a:tc>
                  <a:txBody>
                    <a:bodyPr/>
                    <a:lstStyle/>
                    <a:p>
                      <a:r>
                        <a:rPr lang="it-IT" sz="900" dirty="0">
                          <a:solidFill>
                            <a:schemeClr val="tx1"/>
                          </a:solidFill>
                          <a:effectLst/>
                          <a:latin typeface="Times New Roman" panose="02020603050405020304" pitchFamily="18" charset="0"/>
                          <a:cs typeface="Times New Roman" panose="02020603050405020304" pitchFamily="18" charset="0"/>
                        </a:rPr>
                        <a:t>LOTTO 13: STELO DA REVISIONE MODULARE POROSO</a:t>
                      </a:r>
                      <a:endParaRPr lang="it-IT" sz="9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1980362043"/>
                  </a:ext>
                </a:extLst>
              </a:tr>
              <a:tr h="261636">
                <a:tc>
                  <a:txBody>
                    <a:bodyPr/>
                    <a:lstStyle/>
                    <a:p>
                      <a:r>
                        <a:rPr lang="it-IT" sz="900" dirty="0">
                          <a:solidFill>
                            <a:schemeClr val="tx1"/>
                          </a:solidFill>
                          <a:effectLst/>
                          <a:latin typeface="Times New Roman" panose="02020603050405020304" pitchFamily="18" charset="0"/>
                          <a:cs typeface="Times New Roman" panose="02020603050405020304" pitchFamily="18" charset="0"/>
                        </a:rPr>
                        <a:t>LOTTO 15: SISTEMA CON STELO GRANDI RESEZIONI</a:t>
                      </a:r>
                      <a:endParaRPr lang="it-IT" sz="9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3947020535"/>
                  </a:ext>
                </a:extLst>
              </a:tr>
              <a:tr h="261636">
                <a:tc>
                  <a:txBody>
                    <a:bodyPr/>
                    <a:lstStyle/>
                    <a:p>
                      <a:r>
                        <a:rPr lang="it-IT" sz="900" dirty="0">
                          <a:solidFill>
                            <a:schemeClr val="tx1"/>
                          </a:solidFill>
                          <a:effectLst/>
                          <a:latin typeface="Times New Roman" panose="02020603050405020304" pitchFamily="18" charset="0"/>
                          <a:cs typeface="Times New Roman" panose="02020603050405020304" pitchFamily="18" charset="0"/>
                        </a:rPr>
                        <a:t>LOTTO 16: COTILE DA REVISIONE MULTIFORO</a:t>
                      </a:r>
                      <a:endParaRPr lang="it-IT" sz="9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2876531032"/>
                  </a:ext>
                </a:extLst>
              </a:tr>
              <a:tr h="523272">
                <a:tc>
                  <a:txBody>
                    <a:bodyPr/>
                    <a:lstStyle/>
                    <a:p>
                      <a:r>
                        <a:rPr lang="it-IT" sz="900" dirty="0">
                          <a:solidFill>
                            <a:schemeClr val="tx1"/>
                          </a:solidFill>
                          <a:effectLst/>
                          <a:latin typeface="Times New Roman" panose="02020603050405020304" pitchFamily="18" charset="0"/>
                          <a:cs typeface="Times New Roman" panose="02020603050405020304" pitchFamily="18" charset="0"/>
                        </a:rPr>
                        <a:t>LOTTO 17: PERCORSI E PROGETTI "CUSTOM MADE": RICOSTRUZIONE IN 3D DI GRANDI FRAMMENTI OSSEI</a:t>
                      </a:r>
                      <a:endParaRPr lang="it-IT" sz="9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450" marR="44450" marT="0" marB="0" anchor="ctr"/>
                </a:tc>
                <a:extLst>
                  <a:ext uri="{0D108BD9-81ED-4DB2-BD59-A6C34878D82A}">
                    <a16:rowId xmlns:a16="http://schemas.microsoft.com/office/drawing/2014/main" val="2747423788"/>
                  </a:ext>
                </a:extLst>
              </a:tr>
            </a:tbl>
          </a:graphicData>
        </a:graphic>
      </p:graphicFrame>
    </p:spTree>
    <p:extLst>
      <p:ext uri="{BB962C8B-B14F-4D97-AF65-F5344CB8AC3E}">
        <p14:creationId xmlns:p14="http://schemas.microsoft.com/office/powerpoint/2010/main" val="194416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idx="4294967295"/>
          </p:nvPr>
        </p:nvSpPr>
        <p:spPr>
          <a:xfrm>
            <a:off x="161950" y="136525"/>
            <a:ext cx="11868100" cy="4915281"/>
          </a:xfrm>
        </p:spPr>
        <p:txBody>
          <a:bodyPr>
            <a:noAutofit/>
          </a:bodyPr>
          <a:lstStyle/>
          <a:p>
            <a:r>
              <a:rPr lang="it-IT" sz="2000" b="1" dirty="0">
                <a:solidFill>
                  <a:srgbClr val="000000"/>
                </a:solidFill>
                <a:latin typeface="Times New Roman" panose="02020603050405020304" pitchFamily="18" charset="0"/>
                <a:ea typeface="+mn-ea"/>
                <a:cs typeface="Times New Roman" panose="02020603050405020304" pitchFamily="18" charset="0"/>
              </a:rPr>
              <a:t>LA PROCEDURA DI ADESIONE ALL’ACCORDO QUADRO</a:t>
            </a:r>
            <a:br>
              <a:rPr lang="it-IT" sz="2400" dirty="0">
                <a:latin typeface="Times New Roman" panose="02020603050405020304" pitchFamily="18" charset="0"/>
                <a:cs typeface="Times New Roman" panose="02020603050405020304" pitchFamily="18" charset="0"/>
              </a:rPr>
            </a:br>
            <a:r>
              <a:rPr lang="it-IT" sz="1400" dirty="0">
                <a:solidFill>
                  <a:srgbClr val="000000"/>
                </a:solidFill>
                <a:latin typeface="Times New Roman" panose="02020603050405020304" pitchFamily="18" charset="0"/>
                <a:cs typeface="Times New Roman" panose="02020603050405020304" pitchFamily="18" charset="0"/>
              </a:rPr>
              <a:t>L’Amministrazione contraente che intenda aderire all’Accordo Quadro per la fornitura di </a:t>
            </a:r>
            <a:r>
              <a:rPr kumimoji="0" lang="it-IT" sz="1400" b="0" i="0" u="none" strike="noStrike" kern="1200" cap="none" spc="0" normalizeH="0" baseline="0" noProof="0" dirty="0">
                <a:ln>
                  <a:noFill/>
                </a:ln>
                <a:solidFill>
                  <a:srgbClr val="1C1C1C"/>
                </a:solidFill>
                <a:effectLst/>
                <a:uLnTx/>
                <a:uFillTx/>
                <a:latin typeface="Times New Roman" panose="02020603050405020304" pitchFamily="18" charset="0"/>
                <a:ea typeface="+mn-ea"/>
                <a:cs typeface="Times New Roman" panose="02020603050405020304" pitchFamily="18" charset="0"/>
              </a:rPr>
              <a:t>protesi d’anca </a:t>
            </a:r>
            <a:r>
              <a:rPr lang="it-IT" sz="1400" dirty="0">
                <a:solidFill>
                  <a:srgbClr val="1C1C1C"/>
                </a:solidFill>
                <a:latin typeface="Times New Roman" panose="02020603050405020304" pitchFamily="18" charset="0"/>
                <a:ea typeface="+mn-ea"/>
                <a:cs typeface="Times New Roman" panose="02020603050405020304" pitchFamily="18" charset="0"/>
              </a:rPr>
              <a:t>dovrà:</a:t>
            </a:r>
            <a:br>
              <a:rPr lang="it-IT" sz="1400" dirty="0">
                <a:solidFill>
                  <a:srgbClr val="1C1C1C"/>
                </a:solidFill>
                <a:latin typeface="Times New Roman" panose="02020603050405020304" pitchFamily="18" charset="0"/>
                <a:cs typeface="Times New Roman" panose="02020603050405020304" pitchFamily="18" charset="0"/>
              </a:rPr>
            </a:br>
            <a:r>
              <a:rPr lang="it-IT" sz="1400" dirty="0">
                <a:solidFill>
                  <a:srgbClr val="1C1C1C"/>
                </a:solidFill>
                <a:latin typeface="Times New Roman" panose="02020603050405020304" pitchFamily="18" charset="0"/>
                <a:cs typeface="Times New Roman" panose="02020603050405020304" pitchFamily="18" charset="0"/>
              </a:rPr>
              <a:t> </a:t>
            </a:r>
            <a:br>
              <a:rPr lang="it-IT" sz="1400" dirty="0">
                <a:solidFill>
                  <a:srgbClr val="1C1C1C"/>
                </a:solidFill>
                <a:latin typeface="Times New Roman" panose="02020603050405020304" pitchFamily="18" charset="0"/>
                <a:cs typeface="Times New Roman" panose="02020603050405020304" pitchFamily="18" charset="0"/>
              </a:rPr>
            </a:br>
            <a:r>
              <a:rPr lang="it-IT" sz="1400" dirty="0">
                <a:solidFill>
                  <a:srgbClr val="1C1C1C"/>
                </a:solidFill>
                <a:latin typeface="Times New Roman" panose="02020603050405020304" pitchFamily="18" charset="0"/>
                <a:cs typeface="Times New Roman" panose="02020603050405020304" pitchFamily="18" charset="0"/>
              </a:rPr>
              <a:t>1) Collegarsi al «Profilo del Committente – Soggetto Aggregatore SUAM», al seguente link: </a:t>
            </a:r>
            <a:r>
              <a:rPr lang="it-IT" sz="1400" dirty="0">
                <a:solidFill>
                  <a:srgbClr val="000000"/>
                </a:solidFill>
                <a:latin typeface="Times New Roman" panose="02020603050405020304" pitchFamily="18" charset="0"/>
                <a:cs typeface="Times New Roman" panose="02020603050405020304" pitchFamily="18" charset="0"/>
                <a:hlinkClick r:id="rId2"/>
              </a:rPr>
              <a:t>https://www.regione.marche.it/Entra-in-Regione/Soggetto-Aggregatore-SUAM</a:t>
            </a:r>
            <a:r>
              <a:rPr lang="it-IT" sz="1400" dirty="0">
                <a:solidFill>
                  <a:srgbClr val="000000"/>
                </a:solidFill>
                <a:latin typeface="Times New Roman" panose="02020603050405020304" pitchFamily="18" charset="0"/>
                <a:cs typeface="Times New Roman" panose="02020603050405020304" pitchFamily="18" charset="0"/>
              </a:rPr>
              <a:t>.</a:t>
            </a:r>
            <a:br>
              <a:rPr lang="it-IT" sz="1400" dirty="0">
                <a:solidFill>
                  <a:srgbClr val="000000"/>
                </a:solidFill>
                <a:latin typeface="Times New Roman" panose="02020603050405020304" pitchFamily="18" charset="0"/>
                <a:cs typeface="Times New Roman" panose="02020603050405020304" pitchFamily="18" charset="0"/>
              </a:rPr>
            </a:br>
            <a:br>
              <a:rPr lang="it-IT" sz="1400" dirty="0">
                <a:solidFill>
                  <a:srgbClr val="000000"/>
                </a:solidFill>
                <a:latin typeface="Times New Roman" panose="02020603050405020304" pitchFamily="18" charset="0"/>
                <a:cs typeface="Times New Roman" panose="02020603050405020304" pitchFamily="18" charset="0"/>
              </a:rPr>
            </a:br>
            <a:r>
              <a:rPr lang="it-IT" sz="1400" dirty="0">
                <a:solidFill>
                  <a:srgbClr val="000000"/>
                </a:solidFill>
                <a:latin typeface="Times New Roman" panose="02020603050405020304" pitchFamily="18" charset="0"/>
                <a:cs typeface="Times New Roman" panose="02020603050405020304" pitchFamily="18" charset="0"/>
              </a:rPr>
              <a:t>2) Selezionare la Sezione «</a:t>
            </a:r>
            <a:r>
              <a:rPr lang="it-IT" sz="1400" b="1" dirty="0">
                <a:solidFill>
                  <a:srgbClr val="000000"/>
                </a:solidFill>
                <a:latin typeface="Times New Roman" panose="02020603050405020304" pitchFamily="18" charset="0"/>
                <a:cs typeface="Times New Roman" panose="02020603050405020304" pitchFamily="18" charset="0"/>
              </a:rPr>
              <a:t>Generali</a:t>
            </a:r>
            <a:r>
              <a:rPr lang="it-IT" sz="1400" dirty="0">
                <a:solidFill>
                  <a:srgbClr val="000000"/>
                </a:solidFill>
                <a:latin typeface="Times New Roman" panose="02020603050405020304" pitchFamily="18" charset="0"/>
                <a:cs typeface="Times New Roman" panose="02020603050405020304" pitchFamily="18" charset="0"/>
              </a:rPr>
              <a:t>» all’interno della quale troverà un’ulteriore Sezione denominata «</a:t>
            </a:r>
            <a:r>
              <a:rPr lang="it-IT" sz="1400" b="1" dirty="0">
                <a:solidFill>
                  <a:srgbClr val="000000"/>
                </a:solidFill>
                <a:latin typeface="Times New Roman" panose="02020603050405020304" pitchFamily="18" charset="0"/>
                <a:cs typeface="Times New Roman" panose="02020603050405020304" pitchFamily="18" charset="0"/>
              </a:rPr>
              <a:t>Convenzioni attive</a:t>
            </a:r>
            <a:r>
              <a:rPr lang="it-IT" sz="1400" dirty="0">
                <a:solidFill>
                  <a:srgbClr val="000000"/>
                </a:solidFill>
                <a:latin typeface="Times New Roman" panose="02020603050405020304" pitchFamily="18" charset="0"/>
                <a:cs typeface="Times New Roman" panose="02020603050405020304" pitchFamily="18" charset="0"/>
              </a:rPr>
              <a:t>».</a:t>
            </a:r>
            <a:br>
              <a:rPr lang="it-IT" sz="1400" dirty="0">
                <a:solidFill>
                  <a:srgbClr val="000000"/>
                </a:solidFill>
                <a:latin typeface="Times New Roman" panose="02020603050405020304" pitchFamily="18" charset="0"/>
                <a:cs typeface="Times New Roman" panose="02020603050405020304" pitchFamily="18" charset="0"/>
              </a:rPr>
            </a:br>
            <a:br>
              <a:rPr lang="it-IT" sz="1400" dirty="0">
                <a:solidFill>
                  <a:srgbClr val="000000"/>
                </a:solidFill>
                <a:latin typeface="Times New Roman" panose="02020603050405020304" pitchFamily="18" charset="0"/>
                <a:cs typeface="Times New Roman" panose="02020603050405020304" pitchFamily="18" charset="0"/>
              </a:rPr>
            </a:br>
            <a:r>
              <a:rPr lang="it-IT" sz="1400" dirty="0">
                <a:solidFill>
                  <a:srgbClr val="000000"/>
                </a:solidFill>
                <a:latin typeface="Times New Roman" panose="02020603050405020304" pitchFamily="18" charset="0"/>
                <a:cs typeface="Times New Roman" panose="02020603050405020304" pitchFamily="18" charset="0"/>
              </a:rPr>
              <a:t>3) All’interno di quest’ultima, in cui sarà presente, tra gli altri, l’Accordo Quadro di cui trattasi (</a:t>
            </a:r>
            <a:r>
              <a:rPr lang="it-IT" sz="1400" b="1" dirty="0">
                <a:solidFill>
                  <a:srgbClr val="000000"/>
                </a:solidFill>
                <a:latin typeface="Times New Roman" panose="02020603050405020304" pitchFamily="18" charset="0"/>
                <a:cs typeface="Times New Roman" panose="02020603050405020304" pitchFamily="18" charset="0"/>
              </a:rPr>
              <a:t>PROTESI D’ANCA</a:t>
            </a:r>
            <a:r>
              <a:rPr lang="it-IT" sz="1400" dirty="0">
                <a:solidFill>
                  <a:srgbClr val="000000"/>
                </a:solidFill>
                <a:latin typeface="Times New Roman" panose="02020603050405020304" pitchFamily="18" charset="0"/>
                <a:cs typeface="Times New Roman" panose="02020603050405020304" pitchFamily="18" charset="0"/>
              </a:rPr>
              <a:t>), è presente il «</a:t>
            </a:r>
            <a:r>
              <a:rPr lang="it-IT" sz="1400" b="1" dirty="0">
                <a:solidFill>
                  <a:srgbClr val="000000"/>
                </a:solidFill>
                <a:latin typeface="Times New Roman" panose="02020603050405020304" pitchFamily="18" charset="0"/>
                <a:cs typeface="Times New Roman" panose="02020603050405020304" pitchFamily="18" charset="0"/>
              </a:rPr>
              <a:t>Manuale Operativo per l’adesione sulla piattaforma GT- SUAM» </a:t>
            </a:r>
            <a:r>
              <a:rPr lang="it-IT" sz="1400" dirty="0">
                <a:solidFill>
                  <a:srgbClr val="000000"/>
                </a:solidFill>
                <a:latin typeface="Times New Roman" panose="02020603050405020304" pitchFamily="18" charset="0"/>
                <a:cs typeface="Times New Roman" panose="02020603050405020304" pitchFamily="18" charset="0"/>
              </a:rPr>
              <a:t>ed una serie di allegati:</a:t>
            </a:r>
            <a:br>
              <a:rPr lang="it-IT" sz="1400" dirty="0">
                <a:solidFill>
                  <a:srgbClr val="000000"/>
                </a:solidFill>
                <a:latin typeface="Times New Roman" panose="02020603050405020304" pitchFamily="18" charset="0"/>
                <a:cs typeface="Times New Roman" panose="02020603050405020304" pitchFamily="18" charset="0"/>
              </a:rPr>
            </a:br>
            <a:br>
              <a:rPr lang="it-IT" sz="1400" dirty="0">
                <a:solidFill>
                  <a:srgbClr val="000000"/>
                </a:solidFill>
                <a:latin typeface="Times New Roman" panose="02020603050405020304" pitchFamily="18" charset="0"/>
                <a:cs typeface="Times New Roman" panose="02020603050405020304" pitchFamily="18" charset="0"/>
              </a:rPr>
            </a:br>
            <a:r>
              <a:rPr lang="it-IT" sz="1400" dirty="0">
                <a:solidFill>
                  <a:srgbClr val="000000"/>
                </a:solidFill>
                <a:latin typeface="Times New Roman" panose="02020603050405020304" pitchFamily="18" charset="0"/>
                <a:cs typeface="Times New Roman" panose="02020603050405020304" pitchFamily="18" charset="0"/>
              </a:rPr>
              <a:t>• CAPITOLATO TECNICO</a:t>
            </a:r>
            <a:br>
              <a:rPr lang="it-IT" sz="1400" dirty="0">
                <a:solidFill>
                  <a:srgbClr val="000000"/>
                </a:solidFill>
                <a:latin typeface="Times New Roman" panose="02020603050405020304" pitchFamily="18" charset="0"/>
                <a:cs typeface="Times New Roman" panose="02020603050405020304" pitchFamily="18" charset="0"/>
              </a:rPr>
            </a:br>
            <a:r>
              <a:rPr lang="it-IT" sz="1400" dirty="0">
                <a:solidFill>
                  <a:srgbClr val="000000"/>
                </a:solidFill>
                <a:latin typeface="Times New Roman" panose="02020603050405020304" pitchFamily="18" charset="0"/>
                <a:cs typeface="Times New Roman" panose="02020603050405020304" pitchFamily="18" charset="0"/>
              </a:rPr>
              <a:t>• CAPITOLATO TECNICO PRESTAZIONALE</a:t>
            </a:r>
            <a:br>
              <a:rPr lang="it-IT" sz="1400" dirty="0">
                <a:solidFill>
                  <a:srgbClr val="000000"/>
                </a:solidFill>
                <a:latin typeface="Times New Roman" panose="02020603050405020304" pitchFamily="18" charset="0"/>
                <a:cs typeface="Times New Roman" panose="02020603050405020304" pitchFamily="18" charset="0"/>
              </a:rPr>
            </a:br>
            <a:r>
              <a:rPr lang="it-IT" sz="1400" dirty="0">
                <a:solidFill>
                  <a:srgbClr val="000000"/>
                </a:solidFill>
                <a:latin typeface="Times New Roman" panose="02020603050405020304" pitchFamily="18" charset="0"/>
                <a:cs typeface="Times New Roman" panose="02020603050405020304" pitchFamily="18" charset="0"/>
              </a:rPr>
              <a:t>• DECRETO PRESA ATTO SUAM MARCHE</a:t>
            </a:r>
            <a:br>
              <a:rPr lang="it-IT" sz="1400" dirty="0">
                <a:solidFill>
                  <a:srgbClr val="000000"/>
                </a:solidFill>
                <a:latin typeface="Times New Roman" panose="02020603050405020304" pitchFamily="18" charset="0"/>
                <a:cs typeface="Times New Roman" panose="02020603050405020304" pitchFamily="18" charset="0"/>
              </a:rPr>
            </a:br>
            <a:r>
              <a:rPr lang="it-IT" sz="1400" dirty="0">
                <a:solidFill>
                  <a:srgbClr val="000000"/>
                </a:solidFill>
                <a:latin typeface="Times New Roman" panose="02020603050405020304" pitchFamily="18" charset="0"/>
                <a:cs typeface="Times New Roman" panose="02020603050405020304" pitchFamily="18" charset="0"/>
              </a:rPr>
              <a:t>• ACCORDI QUADRO</a:t>
            </a:r>
            <a:br>
              <a:rPr lang="it-IT" sz="1400" dirty="0">
                <a:solidFill>
                  <a:srgbClr val="000000"/>
                </a:solidFill>
                <a:latin typeface="Times New Roman" panose="02020603050405020304" pitchFamily="18" charset="0"/>
                <a:cs typeface="Times New Roman" panose="02020603050405020304" pitchFamily="18" charset="0"/>
              </a:rPr>
            </a:br>
            <a:r>
              <a:rPr lang="it-IT" sz="1400" dirty="0">
                <a:solidFill>
                  <a:srgbClr val="000000"/>
                </a:solidFill>
                <a:latin typeface="Times New Roman" panose="02020603050405020304" pitchFamily="18" charset="0"/>
                <a:cs typeface="Times New Roman" panose="02020603050405020304" pitchFamily="18" charset="0"/>
              </a:rPr>
              <a:t>• OFFERTE ECONOMICHE E LISTINI PREZZI</a:t>
            </a:r>
            <a:br>
              <a:rPr lang="it-IT" sz="1400" dirty="0">
                <a:solidFill>
                  <a:srgbClr val="000000"/>
                </a:solidFill>
                <a:latin typeface="Times New Roman" panose="02020603050405020304" pitchFamily="18" charset="0"/>
                <a:cs typeface="Times New Roman" panose="02020603050405020304" pitchFamily="18" charset="0"/>
              </a:rPr>
            </a:br>
            <a:r>
              <a:rPr lang="it-IT" sz="1400" dirty="0">
                <a:solidFill>
                  <a:srgbClr val="000000"/>
                </a:solidFill>
                <a:latin typeface="Times New Roman" panose="02020603050405020304" pitchFamily="18" charset="0"/>
                <a:cs typeface="Times New Roman" panose="02020603050405020304" pitchFamily="18" charset="0"/>
              </a:rPr>
              <a:t>• Schema CONTRATTO ESTIMATORIO</a:t>
            </a:r>
            <a:br>
              <a:rPr lang="it-IT" sz="1400" dirty="0">
                <a:solidFill>
                  <a:srgbClr val="000000"/>
                </a:solidFill>
                <a:latin typeface="Times New Roman" panose="02020603050405020304" pitchFamily="18" charset="0"/>
                <a:cs typeface="Times New Roman" panose="02020603050405020304" pitchFamily="18" charset="0"/>
              </a:rPr>
            </a:br>
            <a:r>
              <a:rPr lang="it-IT" sz="1400" dirty="0">
                <a:solidFill>
                  <a:srgbClr val="000000"/>
                </a:solidFill>
                <a:latin typeface="Times New Roman" panose="02020603050405020304" pitchFamily="18" charset="0"/>
                <a:cs typeface="Times New Roman" panose="02020603050405020304" pitchFamily="18" charset="0"/>
              </a:rPr>
              <a:t>• Schema CONFERMA DI ADESIONE </a:t>
            </a:r>
            <a:br>
              <a:rPr lang="it-IT" sz="1400" dirty="0">
                <a:solidFill>
                  <a:srgbClr val="000000"/>
                </a:solidFill>
                <a:latin typeface="Times New Roman" panose="02020603050405020304" pitchFamily="18" charset="0"/>
                <a:cs typeface="Times New Roman" panose="02020603050405020304" pitchFamily="18" charset="0"/>
              </a:rPr>
            </a:br>
            <a:r>
              <a:rPr lang="it-IT" sz="1400" dirty="0">
                <a:solidFill>
                  <a:srgbClr val="000000"/>
                </a:solidFill>
                <a:latin typeface="Times New Roman" panose="02020603050405020304" pitchFamily="18" charset="0"/>
                <a:cs typeface="Times New Roman" panose="02020603050405020304" pitchFamily="18" charset="0"/>
              </a:rPr>
              <a:t>• Schema ORDINATIVO DI FORNITURA</a:t>
            </a:r>
            <a:br>
              <a:rPr lang="it-IT" sz="1400" dirty="0">
                <a:solidFill>
                  <a:srgbClr val="000000"/>
                </a:solidFill>
                <a:latin typeface="Times New Roman" panose="02020603050405020304" pitchFamily="18" charset="0"/>
                <a:cs typeface="Times New Roman" panose="02020603050405020304" pitchFamily="18" charset="0"/>
              </a:rPr>
            </a:br>
            <a:r>
              <a:rPr lang="it-IT" sz="1400" dirty="0">
                <a:solidFill>
                  <a:srgbClr val="000000"/>
                </a:solidFill>
                <a:latin typeface="Times New Roman" panose="02020603050405020304" pitchFamily="18" charset="0"/>
                <a:cs typeface="Times New Roman" panose="02020603050405020304" pitchFamily="18" charset="0"/>
              </a:rPr>
              <a:t>• Schema LETTERA CONTESTAZIONE PENALI</a:t>
            </a:r>
            <a:br>
              <a:rPr lang="it-IT" sz="1400" dirty="0">
                <a:solidFill>
                  <a:srgbClr val="000000"/>
                </a:solidFill>
                <a:latin typeface="Times New Roman" panose="02020603050405020304" pitchFamily="18" charset="0"/>
                <a:cs typeface="Times New Roman" panose="02020603050405020304" pitchFamily="18" charset="0"/>
              </a:rPr>
            </a:br>
            <a:r>
              <a:rPr lang="it-IT" sz="1400" dirty="0">
                <a:solidFill>
                  <a:srgbClr val="000000"/>
                </a:solidFill>
                <a:latin typeface="Times New Roman" panose="02020603050405020304" pitchFamily="18" charset="0"/>
                <a:cs typeface="Times New Roman" panose="02020603050405020304" pitchFamily="18" charset="0"/>
              </a:rPr>
              <a:t>• Schema LETTERA APPLICAZIONE PENALI</a:t>
            </a:r>
            <a:br>
              <a:rPr lang="it-IT" sz="1400" dirty="0">
                <a:solidFill>
                  <a:srgbClr val="000000"/>
                </a:solidFill>
                <a:latin typeface="Times New Roman" panose="02020603050405020304" pitchFamily="18" charset="0"/>
                <a:cs typeface="Times New Roman" panose="02020603050405020304" pitchFamily="18" charset="0"/>
              </a:rPr>
            </a:br>
            <a:br>
              <a:rPr lang="it-IT" sz="1400" dirty="0">
                <a:solidFill>
                  <a:srgbClr val="000000"/>
                </a:solidFill>
                <a:latin typeface="Times New Roman" panose="02020603050405020304" pitchFamily="18" charset="0"/>
                <a:cs typeface="Times New Roman" panose="02020603050405020304" pitchFamily="18" charset="0"/>
              </a:rPr>
            </a:br>
            <a:br>
              <a:rPr lang="it-IT" sz="1400" dirty="0">
                <a:solidFill>
                  <a:srgbClr val="000000"/>
                </a:solidFill>
                <a:latin typeface="Times New Roman" panose="02020603050405020304" pitchFamily="18" charset="0"/>
                <a:cs typeface="Times New Roman" panose="02020603050405020304" pitchFamily="18" charset="0"/>
              </a:rPr>
            </a:br>
            <a:r>
              <a:rPr lang="it-IT" sz="1400" dirty="0">
                <a:solidFill>
                  <a:srgbClr val="000000"/>
                </a:solidFill>
                <a:latin typeface="Times New Roman" panose="02020603050405020304" pitchFamily="18" charset="0"/>
                <a:cs typeface="Times New Roman" panose="02020603050405020304" pitchFamily="18" charset="0"/>
              </a:rPr>
              <a:t>4) Dopo aver preso visione della documentazione ed aver ottenuto il nulla osta da parte della SUAM per aderire all’Accordo Quadro l’Amministrazione contraente dovrà registrarsi attraverso la piattaforma GT-SUAM, la quale genererà un </a:t>
            </a:r>
            <a:r>
              <a:rPr lang="it-IT" sz="1400" b="1" dirty="0">
                <a:solidFill>
                  <a:srgbClr val="000000"/>
                </a:solidFill>
                <a:latin typeface="Times New Roman" panose="02020603050405020304" pitchFamily="18" charset="0"/>
                <a:cs typeface="Times New Roman" panose="02020603050405020304" pitchFamily="18" charset="0"/>
              </a:rPr>
              <a:t>RIEPILOGO ADESIONE da allegare all’Ordinativo di fornitura.</a:t>
            </a:r>
            <a:endParaRPr lang="it-IT" sz="1400" b="1" dirty="0">
              <a:latin typeface="Times New Roman" panose="02020603050405020304" pitchFamily="18" charset="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B2DC25EE-239B-4C5F-AAD1-255A7D5F1EE2}" type="slidenum">
              <a:rPr lang="en-US" smtClean="0">
                <a:latin typeface="Times New Roman" panose="02020603050405020304" pitchFamily="18" charset="0"/>
                <a:cs typeface="Times New Roman" panose="02020603050405020304" pitchFamily="18" charset="0"/>
              </a:rPr>
              <a:t>6</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4626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2ADFA5-503B-450B-ABB3-8A4AC71B0DEC}"/>
              </a:ext>
            </a:extLst>
          </p:cNvPr>
          <p:cNvSpPr>
            <a:spLocks noGrp="1"/>
          </p:cNvSpPr>
          <p:nvPr>
            <p:ph type="title" idx="4294967295"/>
          </p:nvPr>
        </p:nvSpPr>
        <p:spPr>
          <a:xfrm>
            <a:off x="234693" y="373711"/>
            <a:ext cx="11533238" cy="4581759"/>
          </a:xfrm>
        </p:spPr>
        <p:txBody>
          <a:bodyPr>
            <a:normAutofit/>
          </a:bodyPr>
          <a:lstStyle/>
          <a:p>
            <a:pPr lvl="0" defTabSz="898525">
              <a:lnSpc>
                <a:spcPct val="100000"/>
              </a:lnSpc>
              <a:spcBef>
                <a:spcPts val="0"/>
              </a:spcBef>
              <a:spcAft>
                <a:spcPts val="1142"/>
              </a:spcAft>
            </a:pPr>
            <a:r>
              <a:rPr lang="it-IT" sz="1800" b="1" dirty="0">
                <a:solidFill>
                  <a:srgbClr val="000000"/>
                </a:solidFill>
                <a:latin typeface="Times New Roman" panose="02020603050405020304" pitchFamily="18" charset="0"/>
                <a:cs typeface="Times New Roman" panose="02020603050405020304" pitchFamily="18" charset="0"/>
              </a:rPr>
              <a:t>LA PROCEDURA DI ADESIONE ALL’ACCORDO QUADRO</a:t>
            </a:r>
            <a:br>
              <a:rPr lang="it-IT" sz="2000" dirty="0">
                <a:solidFill>
                  <a:srgbClr val="000000"/>
                </a:solidFill>
                <a:latin typeface="Times New Roman" panose="02020603050405020304" pitchFamily="18" charset="0"/>
                <a:cs typeface="Times New Roman" panose="02020603050405020304" pitchFamily="18" charset="0"/>
              </a:rPr>
            </a:br>
            <a:r>
              <a:rPr lang="it-IT" sz="1600" dirty="0">
                <a:solidFill>
                  <a:srgbClr val="1C1C1C"/>
                </a:solidFill>
                <a:latin typeface="Times New Roman" panose="02020603050405020304" pitchFamily="18" charset="0"/>
                <a:cs typeface="Times New Roman" panose="02020603050405020304" pitchFamily="18" charset="0"/>
              </a:rPr>
              <a:t>La procedura di adesione si articola come segue:</a:t>
            </a:r>
            <a:br>
              <a:rPr lang="it-IT" sz="1600" dirty="0">
                <a:solidFill>
                  <a:srgbClr val="1C1C1C"/>
                </a:solidFill>
                <a:latin typeface="Times New Roman" panose="02020603050405020304" pitchFamily="18" charset="0"/>
                <a:cs typeface="Times New Roman" panose="02020603050405020304" pitchFamily="18" charset="0"/>
              </a:rPr>
            </a:br>
            <a:br>
              <a:rPr lang="it-IT" sz="1600" dirty="0">
                <a:solidFill>
                  <a:srgbClr val="1C1C1C"/>
                </a:solidFill>
                <a:latin typeface="Times New Roman" panose="02020603050405020304" pitchFamily="18" charset="0"/>
                <a:cs typeface="Times New Roman" panose="02020603050405020304" pitchFamily="18" charset="0"/>
              </a:rPr>
            </a:br>
            <a:r>
              <a:rPr lang="it-IT" sz="1600" b="1" dirty="0">
                <a:solidFill>
                  <a:srgbClr val="1C1C1C"/>
                </a:solidFill>
                <a:latin typeface="Times New Roman" panose="02020603050405020304" pitchFamily="18" charset="0"/>
                <a:cs typeface="Times New Roman" panose="02020603050405020304" pitchFamily="18" charset="0"/>
              </a:rPr>
              <a:t>1) CONFERMA DI ADESIONE </a:t>
            </a:r>
            <a:r>
              <a:rPr lang="it-IT" sz="1600" dirty="0">
                <a:solidFill>
                  <a:srgbClr val="1C1C1C"/>
                </a:solidFill>
                <a:latin typeface="Times New Roman" panose="02020603050405020304" pitchFamily="18" charset="0"/>
                <a:cs typeface="Times New Roman" panose="02020603050405020304" pitchFamily="18" charset="0"/>
              </a:rPr>
              <a:t>(Modello CONFERMA DI ADESIONE): documento mediante il quale l’Amministrazione contraente conferma alla SUAM (</a:t>
            </a:r>
            <a:r>
              <a:rPr lang="it-IT" sz="1600" u="sng" dirty="0">
                <a:solidFill>
                  <a:srgbClr val="1C1C1C"/>
                </a:solidFill>
                <a:latin typeface="Times New Roman" panose="02020603050405020304" pitchFamily="18" charset="0"/>
                <a:cs typeface="Times New Roman" panose="02020603050405020304" pitchFamily="18" charset="0"/>
              </a:rPr>
              <a:t>tramite PEC</a:t>
            </a:r>
            <a:r>
              <a:rPr lang="it-IT" sz="1600" dirty="0">
                <a:solidFill>
                  <a:srgbClr val="1C1C1C"/>
                </a:solidFill>
                <a:latin typeface="Times New Roman" panose="02020603050405020304" pitchFamily="18" charset="0"/>
                <a:cs typeface="Times New Roman" panose="02020603050405020304" pitchFamily="18" charset="0"/>
              </a:rPr>
              <a:t>) la sua intenzione di aderire all’Accordo Quadro;</a:t>
            </a:r>
            <a:br>
              <a:rPr lang="it-IT" sz="1600" dirty="0">
                <a:solidFill>
                  <a:srgbClr val="1C1C1C"/>
                </a:solidFill>
                <a:latin typeface="Times New Roman" panose="02020603050405020304" pitchFamily="18" charset="0"/>
                <a:cs typeface="Times New Roman" panose="02020603050405020304" pitchFamily="18" charset="0"/>
              </a:rPr>
            </a:br>
            <a:br>
              <a:rPr lang="it-IT" sz="1600" dirty="0">
                <a:solidFill>
                  <a:srgbClr val="1C1C1C"/>
                </a:solidFill>
                <a:latin typeface="Times New Roman" panose="02020603050405020304" pitchFamily="18" charset="0"/>
                <a:cs typeface="Times New Roman" panose="02020603050405020304" pitchFamily="18" charset="0"/>
              </a:rPr>
            </a:br>
            <a:r>
              <a:rPr lang="it-IT" sz="1600" b="1" dirty="0">
                <a:solidFill>
                  <a:srgbClr val="1C1C1C"/>
                </a:solidFill>
                <a:latin typeface="Times New Roman" panose="02020603050405020304" pitchFamily="18" charset="0"/>
                <a:cs typeface="Times New Roman" panose="02020603050405020304" pitchFamily="18" charset="0"/>
              </a:rPr>
              <a:t>2) NULLA OSTA ALLA CONFERMA DI ADESIONE</a:t>
            </a:r>
            <a:r>
              <a:rPr lang="it-IT" sz="1600" dirty="0">
                <a:solidFill>
                  <a:srgbClr val="1C1C1C"/>
                </a:solidFill>
                <a:latin typeface="Times New Roman" panose="02020603050405020304" pitchFamily="18" charset="0"/>
                <a:cs typeface="Times New Roman" panose="02020603050405020304" pitchFamily="18" charset="0"/>
              </a:rPr>
              <a:t>: con questo atto, che la SUAM invia </a:t>
            </a:r>
            <a:r>
              <a:rPr lang="it-IT" sz="1600" u="sng" dirty="0">
                <a:solidFill>
                  <a:srgbClr val="1C1C1C"/>
                </a:solidFill>
                <a:latin typeface="Times New Roman" panose="02020603050405020304" pitchFamily="18" charset="0"/>
                <a:cs typeface="Times New Roman" panose="02020603050405020304" pitchFamily="18" charset="0"/>
              </a:rPr>
              <a:t>tramite PEC</a:t>
            </a:r>
            <a:r>
              <a:rPr lang="it-IT" sz="1600" dirty="0">
                <a:solidFill>
                  <a:srgbClr val="1C1C1C"/>
                </a:solidFill>
                <a:latin typeface="Times New Roman" panose="02020603050405020304" pitchFamily="18" charset="0"/>
                <a:cs typeface="Times New Roman" panose="02020603050405020304" pitchFamily="18" charset="0"/>
              </a:rPr>
              <a:t> all’Amministrazione contraente, viene accantonata la quota parte di massimale necessaria a soddisfare il fabbisogno dell’Amministrazione e quest’ultima viene autorizzata a contattare direttamente il Fornitore ai fini della sottoscrizione dell’Ordinativo di fornitura;</a:t>
            </a:r>
            <a:br>
              <a:rPr lang="it-IT" sz="1600" dirty="0">
                <a:solidFill>
                  <a:srgbClr val="1C1C1C"/>
                </a:solidFill>
                <a:latin typeface="Times New Roman" panose="02020603050405020304" pitchFamily="18" charset="0"/>
                <a:cs typeface="Times New Roman" panose="02020603050405020304" pitchFamily="18" charset="0"/>
              </a:rPr>
            </a:br>
            <a:br>
              <a:rPr lang="it-IT" sz="1600" dirty="0">
                <a:solidFill>
                  <a:srgbClr val="1C1C1C"/>
                </a:solidFill>
                <a:latin typeface="Times New Roman" panose="02020603050405020304" pitchFamily="18" charset="0"/>
                <a:cs typeface="Times New Roman" panose="02020603050405020304" pitchFamily="18" charset="0"/>
              </a:rPr>
            </a:br>
            <a:r>
              <a:rPr lang="it-IT" sz="1600" b="1" dirty="0">
                <a:solidFill>
                  <a:srgbClr val="1C1C1C"/>
                </a:solidFill>
                <a:latin typeface="Times New Roman" panose="02020603050405020304" pitchFamily="18" charset="0"/>
                <a:cs typeface="Times New Roman" panose="02020603050405020304" pitchFamily="18" charset="0"/>
              </a:rPr>
              <a:t>3) ORDINATIVO DI FORNITURA (Modello ORDINATIVO DI FORNITURA</a:t>
            </a:r>
            <a:r>
              <a:rPr lang="it-IT" sz="1600" dirty="0">
                <a:solidFill>
                  <a:srgbClr val="1C1C1C"/>
                </a:solidFill>
                <a:latin typeface="Times New Roman" panose="02020603050405020304" pitchFamily="18" charset="0"/>
                <a:cs typeface="Times New Roman" panose="02020603050405020304" pitchFamily="18" charset="0"/>
              </a:rPr>
              <a:t>): contratto attuativo dell’Accordo Quadro che l’Amministrazione contraente deve caricare su GT-SUAM ed inviare al Fornitore. All’ordinativo di fornitura dovrà essere allegato il RIEPILOGO ADESIONE, generato attraverso la piattaforma GT-SUAM.</a:t>
            </a:r>
            <a:br>
              <a:rPr lang="it-IT" sz="1600" dirty="0">
                <a:solidFill>
                  <a:srgbClr val="1C1C1C"/>
                </a:solidFill>
                <a:latin typeface="Times New Roman" panose="02020603050405020304" pitchFamily="18" charset="0"/>
                <a:cs typeface="Times New Roman" panose="02020603050405020304" pitchFamily="18" charset="0"/>
              </a:rPr>
            </a:br>
            <a:br>
              <a:rPr lang="it-IT" sz="1600" dirty="0">
                <a:solidFill>
                  <a:srgbClr val="1C1C1C"/>
                </a:solidFill>
                <a:latin typeface="Times New Roman" panose="02020603050405020304" pitchFamily="18" charset="0"/>
                <a:cs typeface="Times New Roman" panose="02020603050405020304" pitchFamily="18" charset="0"/>
              </a:rPr>
            </a:br>
            <a:br>
              <a:rPr lang="it-IT" sz="1600" dirty="0">
                <a:solidFill>
                  <a:srgbClr val="1C1C1C"/>
                </a:solidFill>
                <a:latin typeface="Times New Roman" panose="02020603050405020304" pitchFamily="18" charset="0"/>
                <a:cs typeface="Times New Roman" panose="02020603050405020304" pitchFamily="18" charset="0"/>
              </a:rPr>
            </a:br>
            <a:br>
              <a:rPr lang="it-IT" sz="1400" dirty="0">
                <a:solidFill>
                  <a:srgbClr val="1C1C1C"/>
                </a:solidFill>
                <a:latin typeface="Times New Roman" panose="02020603050405020304" pitchFamily="18" charset="0"/>
                <a:cs typeface="Times New Roman" panose="02020603050405020304" pitchFamily="18" charset="0"/>
              </a:rPr>
            </a:br>
            <a:endParaRPr lang="it-IT" sz="1600" dirty="0">
              <a:latin typeface="Times New Roman" panose="02020603050405020304" pitchFamily="18" charset="0"/>
              <a:cs typeface="Times New Roman" panose="02020603050405020304" pitchFamily="18" charset="0"/>
            </a:endParaRPr>
          </a:p>
        </p:txBody>
      </p:sp>
      <p:sp>
        <p:nvSpPr>
          <p:cNvPr id="5" name="Segnaposto numero diapositiva 4"/>
          <p:cNvSpPr>
            <a:spLocks noGrp="1"/>
          </p:cNvSpPr>
          <p:nvPr>
            <p:ph type="sldNum" sz="quarter" idx="12"/>
          </p:nvPr>
        </p:nvSpPr>
        <p:spPr/>
        <p:txBody>
          <a:bodyPr/>
          <a:lstStyle/>
          <a:p>
            <a:fld id="{B2DC25EE-239B-4C5F-AAD1-255A7D5F1EE2}" type="slidenum">
              <a:rPr lang="en-US" smtClean="0">
                <a:latin typeface="Times New Roman" panose="02020603050405020304" pitchFamily="18" charset="0"/>
                <a:cs typeface="Times New Roman" panose="02020603050405020304" pitchFamily="18" charset="0"/>
              </a:rPr>
              <a:t>7</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2778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8B1CC9-8352-432C-BB58-607997B635E3}"/>
              </a:ext>
            </a:extLst>
          </p:cNvPr>
          <p:cNvSpPr>
            <a:spLocks noGrp="1"/>
          </p:cNvSpPr>
          <p:nvPr>
            <p:ph type="title" idx="4294967295"/>
          </p:nvPr>
        </p:nvSpPr>
        <p:spPr>
          <a:xfrm>
            <a:off x="422032" y="295422"/>
            <a:ext cx="11338560" cy="6400800"/>
          </a:xfrm>
        </p:spPr>
        <p:txBody>
          <a:bodyPr>
            <a:normAutofit fontScale="90000"/>
          </a:bodyPr>
          <a:lstStyle/>
          <a:p>
            <a:br>
              <a:rPr lang="it-IT" sz="2800" b="1" dirty="0">
                <a:latin typeface="Times New Roman" panose="02020603050405020304" pitchFamily="18" charset="0"/>
                <a:cs typeface="Times New Roman" panose="02020603050405020304" pitchFamily="18" charset="0"/>
              </a:rPr>
            </a:br>
            <a:br>
              <a:rPr lang="it-IT" sz="2800" b="1" dirty="0">
                <a:latin typeface="Times New Roman" panose="02020603050405020304" pitchFamily="18" charset="0"/>
                <a:cs typeface="Times New Roman" panose="02020603050405020304" pitchFamily="18" charset="0"/>
              </a:rPr>
            </a:br>
            <a:br>
              <a:rPr lang="it-IT" sz="2800" b="1" dirty="0">
                <a:latin typeface="Times New Roman" panose="02020603050405020304" pitchFamily="18" charset="0"/>
                <a:cs typeface="Times New Roman" panose="02020603050405020304" pitchFamily="18" charset="0"/>
              </a:rPr>
            </a:br>
            <a:br>
              <a:rPr lang="it-IT" sz="2800" b="1" dirty="0">
                <a:latin typeface="Times New Roman" panose="02020603050405020304" pitchFamily="18" charset="0"/>
                <a:cs typeface="Times New Roman" panose="02020603050405020304" pitchFamily="18" charset="0"/>
              </a:rPr>
            </a:br>
            <a:br>
              <a:rPr lang="it-IT" sz="2800" b="1" dirty="0">
                <a:latin typeface="Times New Roman" panose="02020603050405020304" pitchFamily="18" charset="0"/>
                <a:cs typeface="Times New Roman" panose="02020603050405020304" pitchFamily="18" charset="0"/>
              </a:rPr>
            </a:br>
            <a:br>
              <a:rPr lang="it-IT" sz="2800" b="1" dirty="0">
                <a:latin typeface="Times New Roman" panose="02020603050405020304" pitchFamily="18" charset="0"/>
                <a:cs typeface="Times New Roman" panose="02020603050405020304" pitchFamily="18" charset="0"/>
              </a:rPr>
            </a:br>
            <a:br>
              <a:rPr lang="it-IT" sz="2800" b="1" dirty="0">
                <a:latin typeface="Times New Roman" panose="02020603050405020304" pitchFamily="18" charset="0"/>
                <a:cs typeface="Times New Roman" panose="02020603050405020304" pitchFamily="18" charset="0"/>
              </a:rPr>
            </a:br>
            <a:br>
              <a:rPr lang="it-IT" sz="2800" b="1" dirty="0">
                <a:latin typeface="Times New Roman" panose="02020603050405020304" pitchFamily="18" charset="0"/>
                <a:cs typeface="Times New Roman" panose="02020603050405020304" pitchFamily="18" charset="0"/>
              </a:rPr>
            </a:br>
            <a:br>
              <a:rPr lang="it-IT" sz="2800" b="1" dirty="0">
                <a:latin typeface="Times New Roman" panose="02020603050405020304" pitchFamily="18" charset="0"/>
                <a:cs typeface="Times New Roman" panose="02020603050405020304" pitchFamily="18" charset="0"/>
              </a:rPr>
            </a:br>
            <a:r>
              <a:rPr lang="it-IT" sz="1800" b="1" dirty="0">
                <a:latin typeface="Times New Roman" panose="02020603050405020304" pitchFamily="18" charset="0"/>
                <a:cs typeface="Times New Roman" panose="02020603050405020304" pitchFamily="18" charset="0"/>
              </a:rPr>
              <a:t>LA CONFERMA DI ADESIONE E IL NULLA OSTA</a:t>
            </a:r>
            <a:br>
              <a:rPr lang="it-IT" sz="1800" dirty="0">
                <a:solidFill>
                  <a:srgbClr val="FF0000"/>
                </a:solidFill>
                <a:latin typeface="Times New Roman" panose="02020603050405020304" pitchFamily="18" charset="0"/>
                <a:cs typeface="Times New Roman" panose="02020603050405020304" pitchFamily="18" charset="0"/>
              </a:rPr>
            </a:br>
            <a:br>
              <a:rPr lang="it-IT" sz="1800" dirty="0">
                <a:solidFill>
                  <a:srgbClr val="000000"/>
                </a:solidFill>
              </a:rPr>
            </a:br>
            <a:r>
              <a:rPr lang="it-IT" sz="2000" dirty="0">
                <a:solidFill>
                  <a:srgbClr val="000000"/>
                </a:solidFill>
                <a:latin typeface="Times New Roman" panose="02020603050405020304" pitchFamily="18" charset="0"/>
                <a:cs typeface="Times New Roman" panose="02020603050405020304" pitchFamily="18" charset="0"/>
              </a:rPr>
              <a:t>L’Amministrazione interessata alla fornitura, deve trasmettere alla SUAM, </a:t>
            </a:r>
            <a:r>
              <a:rPr lang="it-IT" sz="2000" u="sng" dirty="0">
                <a:solidFill>
                  <a:srgbClr val="000000"/>
                </a:solidFill>
                <a:latin typeface="Times New Roman" panose="02020603050405020304" pitchFamily="18" charset="0"/>
                <a:cs typeface="Times New Roman" panose="02020603050405020304" pitchFamily="18" charset="0"/>
              </a:rPr>
              <a:t>tramite PEC</a:t>
            </a:r>
            <a:r>
              <a:rPr lang="it-IT" sz="2000" dirty="0">
                <a:solidFill>
                  <a:srgbClr val="000000"/>
                </a:solidFill>
                <a:latin typeface="Times New Roman" panose="02020603050405020304" pitchFamily="18" charset="0"/>
                <a:cs typeface="Times New Roman" panose="02020603050405020304" pitchFamily="18" charset="0"/>
              </a:rPr>
              <a:t>, la </a:t>
            </a:r>
            <a:r>
              <a:rPr lang="it-IT" sz="2000" b="1" dirty="0">
                <a:solidFill>
                  <a:srgbClr val="000000"/>
                </a:solidFill>
                <a:latin typeface="Times New Roman" panose="02020603050405020304" pitchFamily="18" charset="0"/>
                <a:cs typeface="Times New Roman" panose="02020603050405020304" pitchFamily="18" charset="0"/>
              </a:rPr>
              <a:t>Conferma di adesione</a:t>
            </a:r>
            <a:r>
              <a:rPr lang="it-IT" sz="2000" dirty="0">
                <a:solidFill>
                  <a:srgbClr val="000000"/>
                </a:solidFill>
                <a:latin typeface="Times New Roman" panose="02020603050405020304" pitchFamily="18" charset="0"/>
                <a:cs typeface="Times New Roman" panose="02020603050405020304" pitchFamily="18" charset="0"/>
              </a:rPr>
              <a:t>, sottoscritta da un soggetto autorizzato ad impegnare formalmente e legalmente la stessa.</a:t>
            </a:r>
            <a:br>
              <a:rPr lang="it-IT" sz="2000" dirty="0">
                <a:solidFill>
                  <a:srgbClr val="000000"/>
                </a:solidFill>
                <a:latin typeface="Times New Roman" panose="02020603050405020304" pitchFamily="18" charset="0"/>
                <a:cs typeface="Times New Roman" panose="02020603050405020304" pitchFamily="18" charset="0"/>
              </a:rPr>
            </a:br>
            <a:br>
              <a:rPr lang="it-IT" sz="2000" dirty="0">
                <a:solidFill>
                  <a:srgbClr val="000000"/>
                </a:solidFill>
                <a:latin typeface="Times New Roman" panose="02020603050405020304" pitchFamily="18" charset="0"/>
                <a:cs typeface="Times New Roman" panose="02020603050405020304" pitchFamily="18" charset="0"/>
              </a:rPr>
            </a:br>
            <a:r>
              <a:rPr lang="it-IT" sz="2000" dirty="0">
                <a:solidFill>
                  <a:srgbClr val="000000"/>
                </a:solidFill>
                <a:latin typeface="Times New Roman" panose="02020603050405020304" pitchFamily="18" charset="0"/>
                <a:cs typeface="Times New Roman" panose="02020603050405020304" pitchFamily="18" charset="0"/>
              </a:rPr>
              <a:t>Attraverso la Conferma di adesione l’Amministrazione fornirà alla SUAM i seguenti elementi:</a:t>
            </a:r>
            <a:br>
              <a:rPr lang="it-IT" sz="2000" dirty="0">
                <a:solidFill>
                  <a:srgbClr val="000000"/>
                </a:solidFill>
                <a:latin typeface="Times New Roman" panose="02020603050405020304" pitchFamily="18" charset="0"/>
                <a:cs typeface="Times New Roman" panose="02020603050405020304" pitchFamily="18" charset="0"/>
              </a:rPr>
            </a:br>
            <a:br>
              <a:rPr lang="it-IT" sz="2000" dirty="0">
                <a:solidFill>
                  <a:srgbClr val="000000"/>
                </a:solidFill>
                <a:latin typeface="Times New Roman" panose="02020603050405020304" pitchFamily="18" charset="0"/>
                <a:cs typeface="Times New Roman" panose="02020603050405020304" pitchFamily="18" charset="0"/>
              </a:rPr>
            </a:br>
            <a:r>
              <a:rPr lang="it-IT" sz="2000" dirty="0">
                <a:solidFill>
                  <a:srgbClr val="000000"/>
                </a:solidFill>
                <a:latin typeface="Times New Roman" panose="02020603050405020304" pitchFamily="18" charset="0"/>
                <a:cs typeface="Times New Roman" panose="02020603050405020304" pitchFamily="18" charset="0"/>
              </a:rPr>
              <a:t>a) </a:t>
            </a:r>
            <a:r>
              <a:rPr lang="it-IT" sz="2000" u="sng" dirty="0">
                <a:solidFill>
                  <a:srgbClr val="000000"/>
                </a:solidFill>
                <a:latin typeface="Times New Roman" panose="02020603050405020304" pitchFamily="18" charset="0"/>
                <a:cs typeface="Times New Roman" panose="02020603050405020304" pitchFamily="18" charset="0"/>
              </a:rPr>
              <a:t>L’importo presuntivo di adesione </a:t>
            </a:r>
            <a:r>
              <a:rPr lang="it-IT" sz="2000" dirty="0">
                <a:solidFill>
                  <a:srgbClr val="000000"/>
                </a:solidFill>
                <a:latin typeface="Times New Roman" panose="02020603050405020304" pitchFamily="18" charset="0"/>
                <a:cs typeface="Times New Roman" panose="02020603050405020304" pitchFamily="18" charset="0"/>
              </a:rPr>
              <a:t>all’Accordo Quadro sulla base delle stime effettuate dall’Amministrazione considerando il listino prezzi allegato alla presente Guida e la spesa storica dell’Amministrazione stessa;</a:t>
            </a:r>
            <a:br>
              <a:rPr lang="it-IT" sz="2000" dirty="0">
                <a:solidFill>
                  <a:srgbClr val="000000"/>
                </a:solidFill>
                <a:latin typeface="Times New Roman" panose="02020603050405020304" pitchFamily="18" charset="0"/>
                <a:cs typeface="Times New Roman" panose="02020603050405020304" pitchFamily="18" charset="0"/>
              </a:rPr>
            </a:br>
            <a:br>
              <a:rPr lang="it-IT" sz="2000" dirty="0">
                <a:solidFill>
                  <a:srgbClr val="000000"/>
                </a:solidFill>
                <a:latin typeface="Times New Roman" panose="02020603050405020304" pitchFamily="18" charset="0"/>
                <a:cs typeface="Times New Roman" panose="02020603050405020304" pitchFamily="18" charset="0"/>
              </a:rPr>
            </a:br>
            <a:r>
              <a:rPr lang="it-IT" sz="2000" dirty="0">
                <a:solidFill>
                  <a:srgbClr val="000000"/>
                </a:solidFill>
                <a:latin typeface="Times New Roman" panose="02020603050405020304" pitchFamily="18" charset="0"/>
                <a:cs typeface="Times New Roman" panose="02020603050405020304" pitchFamily="18" charset="0"/>
              </a:rPr>
              <a:t>c) Il termine entro cui sarà emesso l’Ordinativo di Fornitura;</a:t>
            </a:r>
            <a:br>
              <a:rPr lang="it-IT" sz="2000" dirty="0">
                <a:solidFill>
                  <a:srgbClr val="000000"/>
                </a:solidFill>
                <a:latin typeface="Times New Roman" panose="02020603050405020304" pitchFamily="18" charset="0"/>
                <a:cs typeface="Times New Roman" panose="02020603050405020304" pitchFamily="18" charset="0"/>
              </a:rPr>
            </a:br>
            <a:br>
              <a:rPr lang="it-IT" sz="2000" dirty="0">
                <a:solidFill>
                  <a:srgbClr val="000000"/>
                </a:solidFill>
                <a:latin typeface="Times New Roman" panose="02020603050405020304" pitchFamily="18" charset="0"/>
                <a:cs typeface="Times New Roman" panose="02020603050405020304" pitchFamily="18" charset="0"/>
              </a:rPr>
            </a:br>
            <a:r>
              <a:rPr lang="it-IT" sz="2000" dirty="0">
                <a:solidFill>
                  <a:srgbClr val="000000"/>
                </a:solidFill>
                <a:latin typeface="Times New Roman" panose="02020603050405020304" pitchFamily="18" charset="0"/>
                <a:cs typeface="Times New Roman" panose="02020603050405020304" pitchFamily="18" charset="0"/>
              </a:rPr>
              <a:t>d) Il nominativo del </a:t>
            </a:r>
            <a:r>
              <a:rPr lang="it-IT" sz="2000" dirty="0">
                <a:effectLst/>
                <a:latin typeface="Times New Roman" panose="02020603050405020304" pitchFamily="18" charset="0"/>
                <a:ea typeface="SimSun" panose="02010600030101010101" pitchFamily="2" charset="-122"/>
                <a:cs typeface="Arial" panose="020B0604020202020204" pitchFamily="34" charset="0"/>
              </a:rPr>
              <a:t>Responsabile del Procedimento per l’Adesione all’Accordo Quadro </a:t>
            </a:r>
            <a:r>
              <a:rPr lang="it-IT" sz="2000" dirty="0">
                <a:solidFill>
                  <a:srgbClr val="000000"/>
                </a:solidFill>
                <a:latin typeface="Times New Roman" panose="02020603050405020304" pitchFamily="18" charset="0"/>
                <a:cs typeface="Times New Roman" panose="02020603050405020304" pitchFamily="18" charset="0"/>
              </a:rPr>
              <a:t>e il nominativo del Direttore dell’Esecuzione e i loro contatti (telefono e posta elettronica).</a:t>
            </a:r>
            <a:br>
              <a:rPr lang="it-IT" sz="2000" dirty="0">
                <a:solidFill>
                  <a:srgbClr val="000000"/>
                </a:solidFill>
                <a:latin typeface="Times New Roman" panose="02020603050405020304" pitchFamily="18" charset="0"/>
                <a:cs typeface="Times New Roman" panose="02020603050405020304" pitchFamily="18" charset="0"/>
              </a:rPr>
            </a:br>
            <a:br>
              <a:rPr lang="it-IT" sz="2000" dirty="0">
                <a:solidFill>
                  <a:srgbClr val="000000"/>
                </a:solidFill>
                <a:latin typeface="Times New Roman" panose="02020603050405020304" pitchFamily="18" charset="0"/>
                <a:cs typeface="Times New Roman" panose="02020603050405020304" pitchFamily="18" charset="0"/>
              </a:rPr>
            </a:br>
            <a:br>
              <a:rPr lang="it-IT" sz="2000" dirty="0">
                <a:solidFill>
                  <a:srgbClr val="000000"/>
                </a:solidFill>
                <a:latin typeface="Times New Roman" panose="02020603050405020304" pitchFamily="18" charset="0"/>
                <a:cs typeface="Times New Roman" panose="02020603050405020304" pitchFamily="18" charset="0"/>
              </a:rPr>
            </a:br>
            <a:r>
              <a:rPr lang="it-IT" sz="2000" dirty="0">
                <a:solidFill>
                  <a:srgbClr val="000000"/>
                </a:solidFill>
                <a:latin typeface="Times New Roman" panose="02020603050405020304" pitchFamily="18" charset="0"/>
                <a:cs typeface="Times New Roman" panose="02020603050405020304" pitchFamily="18" charset="0"/>
              </a:rPr>
              <a:t>La SUAM, entro 5 giorni lavorativi dal ricevimento della Conferma di adesione da parte dell’Amministrazione contraente, ne prenderà atto e rilascerà il </a:t>
            </a:r>
            <a:r>
              <a:rPr lang="it-IT" sz="2000" b="1" dirty="0">
                <a:solidFill>
                  <a:srgbClr val="000000"/>
                </a:solidFill>
                <a:latin typeface="Times New Roman" panose="02020603050405020304" pitchFamily="18" charset="0"/>
                <a:cs typeface="Times New Roman" panose="02020603050405020304" pitchFamily="18" charset="0"/>
              </a:rPr>
              <a:t>Nulla osta</a:t>
            </a:r>
            <a:r>
              <a:rPr lang="it-IT" sz="2000" dirty="0">
                <a:solidFill>
                  <a:srgbClr val="000000"/>
                </a:solidFill>
                <a:latin typeface="Times New Roman" panose="02020603050405020304" pitchFamily="18" charset="0"/>
                <a:cs typeface="Times New Roman" panose="02020603050405020304" pitchFamily="18" charset="0"/>
              </a:rPr>
              <a:t>.</a:t>
            </a:r>
            <a:br>
              <a:rPr lang="it-IT" sz="2000" dirty="0">
                <a:solidFill>
                  <a:srgbClr val="000000"/>
                </a:solidFill>
                <a:latin typeface="Times New Roman" panose="02020603050405020304" pitchFamily="18" charset="0"/>
                <a:cs typeface="Times New Roman" panose="02020603050405020304" pitchFamily="18" charset="0"/>
              </a:rPr>
            </a:br>
            <a:br>
              <a:rPr lang="it-IT" sz="2000" dirty="0">
                <a:solidFill>
                  <a:srgbClr val="000000"/>
                </a:solidFill>
                <a:latin typeface="Times New Roman" panose="02020603050405020304" pitchFamily="18" charset="0"/>
                <a:cs typeface="Times New Roman" panose="02020603050405020304" pitchFamily="18" charset="0"/>
              </a:rPr>
            </a:br>
            <a:br>
              <a:rPr lang="it-IT" sz="2000" dirty="0">
                <a:solidFill>
                  <a:srgbClr val="000000"/>
                </a:solidFill>
                <a:latin typeface="Times New Roman" panose="02020603050405020304" pitchFamily="18" charset="0"/>
                <a:cs typeface="Times New Roman" panose="02020603050405020304" pitchFamily="18" charset="0"/>
              </a:rPr>
            </a:br>
            <a:br>
              <a:rPr lang="it-IT" sz="1800" dirty="0">
                <a:solidFill>
                  <a:srgbClr val="000000"/>
                </a:solidFill>
                <a:latin typeface="Times New Roman" panose="02020603050405020304" pitchFamily="18" charset="0"/>
                <a:cs typeface="Times New Roman" panose="02020603050405020304" pitchFamily="18" charset="0"/>
              </a:rPr>
            </a:br>
            <a:br>
              <a:rPr lang="it-IT" sz="1800" dirty="0">
                <a:solidFill>
                  <a:srgbClr val="000000"/>
                </a:solidFill>
                <a:latin typeface="Times New Roman" panose="02020603050405020304" pitchFamily="18" charset="0"/>
                <a:cs typeface="Times New Roman" panose="02020603050405020304" pitchFamily="18" charset="0"/>
              </a:rPr>
            </a:br>
            <a:br>
              <a:rPr lang="it-IT" sz="1800" dirty="0">
                <a:solidFill>
                  <a:srgbClr val="000000"/>
                </a:solidFill>
                <a:latin typeface="Times New Roman" panose="02020603050405020304" pitchFamily="18" charset="0"/>
                <a:cs typeface="Times New Roman" panose="02020603050405020304" pitchFamily="18" charset="0"/>
              </a:rPr>
            </a:br>
            <a:br>
              <a:rPr lang="it-IT" sz="1800" dirty="0">
                <a:solidFill>
                  <a:srgbClr val="000000"/>
                </a:solidFill>
                <a:latin typeface="Times New Roman" panose="02020603050405020304" pitchFamily="18" charset="0"/>
                <a:cs typeface="Times New Roman" panose="02020603050405020304" pitchFamily="18" charset="0"/>
              </a:rPr>
            </a:br>
            <a:br>
              <a:rPr lang="it-IT" sz="1800" dirty="0">
                <a:solidFill>
                  <a:srgbClr val="000000"/>
                </a:solidFill>
                <a:latin typeface="Times New Roman" panose="02020603050405020304" pitchFamily="18" charset="0"/>
                <a:cs typeface="Times New Roman" panose="02020603050405020304" pitchFamily="18" charset="0"/>
              </a:rPr>
            </a:br>
            <a:br>
              <a:rPr lang="it-IT" sz="1800" dirty="0">
                <a:solidFill>
                  <a:srgbClr val="000000"/>
                </a:solidFill>
                <a:latin typeface="Times New Roman" panose="02020603050405020304" pitchFamily="18" charset="0"/>
                <a:cs typeface="Times New Roman" panose="02020603050405020304" pitchFamily="18" charset="0"/>
              </a:rPr>
            </a:br>
            <a:br>
              <a:rPr lang="it-IT" sz="1800" dirty="0">
                <a:solidFill>
                  <a:srgbClr val="000000"/>
                </a:solidFill>
                <a:latin typeface="Times New Roman" panose="02020603050405020304" pitchFamily="18" charset="0"/>
                <a:cs typeface="Times New Roman" panose="02020603050405020304" pitchFamily="18" charset="0"/>
              </a:rPr>
            </a:br>
            <a:br>
              <a:rPr lang="it-IT" sz="1800" dirty="0">
                <a:solidFill>
                  <a:srgbClr val="000000"/>
                </a:solidFill>
                <a:latin typeface="Times New Roman" panose="02020603050405020304" pitchFamily="18" charset="0"/>
                <a:cs typeface="Times New Roman" panose="02020603050405020304" pitchFamily="18" charset="0"/>
              </a:rPr>
            </a:br>
            <a:br>
              <a:rPr lang="it-IT" sz="1800" dirty="0">
                <a:solidFill>
                  <a:srgbClr val="000000"/>
                </a:solidFill>
                <a:latin typeface="Times New Roman" panose="02020603050405020304" pitchFamily="18" charset="0"/>
                <a:cs typeface="Times New Roman" panose="02020603050405020304" pitchFamily="18" charset="0"/>
              </a:rPr>
            </a:br>
            <a:br>
              <a:rPr lang="it-IT" sz="1800" dirty="0">
                <a:solidFill>
                  <a:srgbClr val="000000"/>
                </a:solidFill>
                <a:latin typeface="Times New Roman" panose="02020603050405020304" pitchFamily="18" charset="0"/>
                <a:cs typeface="Times New Roman" panose="02020603050405020304" pitchFamily="18" charset="0"/>
              </a:rPr>
            </a:br>
            <a:br>
              <a:rPr lang="it-IT" sz="1800" dirty="0">
                <a:solidFill>
                  <a:srgbClr val="000000"/>
                </a:solidFill>
                <a:latin typeface="Times New Roman" panose="02020603050405020304" pitchFamily="18" charset="0"/>
                <a:cs typeface="Times New Roman" panose="02020603050405020304" pitchFamily="18" charset="0"/>
              </a:rPr>
            </a:br>
            <a:br>
              <a:rPr lang="it-IT" sz="1800" dirty="0">
                <a:solidFill>
                  <a:srgbClr val="000000"/>
                </a:solidFill>
                <a:latin typeface="Times New Roman" panose="02020603050405020304" pitchFamily="18" charset="0"/>
                <a:cs typeface="Times New Roman" panose="02020603050405020304" pitchFamily="18" charset="0"/>
              </a:rPr>
            </a:br>
            <a:br>
              <a:rPr lang="it-IT" sz="1800" dirty="0">
                <a:solidFill>
                  <a:srgbClr val="000000"/>
                </a:solidFill>
                <a:latin typeface="Times New Roman" panose="02020603050405020304" pitchFamily="18" charset="0"/>
                <a:cs typeface="Times New Roman" panose="02020603050405020304" pitchFamily="18" charset="0"/>
              </a:rPr>
            </a:br>
            <a:br>
              <a:rPr lang="it-IT" sz="1800" dirty="0">
                <a:solidFill>
                  <a:srgbClr val="000000"/>
                </a:solidFill>
                <a:latin typeface="Times New Roman" panose="02020603050405020304" pitchFamily="18" charset="0"/>
                <a:cs typeface="Times New Roman" panose="02020603050405020304" pitchFamily="18" charset="0"/>
              </a:rPr>
            </a:br>
            <a:br>
              <a:rPr lang="it-IT" sz="1800" dirty="0">
                <a:solidFill>
                  <a:srgbClr val="000000"/>
                </a:solidFill>
                <a:latin typeface="Times New Roman" panose="02020603050405020304" pitchFamily="18" charset="0"/>
                <a:cs typeface="Times New Roman" panose="02020603050405020304" pitchFamily="18" charset="0"/>
              </a:rPr>
            </a:br>
            <a:endParaRPr lang="it-IT" sz="3600" dirty="0"/>
          </a:p>
        </p:txBody>
      </p:sp>
      <p:sp>
        <p:nvSpPr>
          <p:cNvPr id="5" name="Segnaposto numero diapositiva 4"/>
          <p:cNvSpPr>
            <a:spLocks noGrp="1"/>
          </p:cNvSpPr>
          <p:nvPr>
            <p:ph type="sldNum" sz="quarter" idx="12"/>
          </p:nvPr>
        </p:nvSpPr>
        <p:spPr/>
        <p:txBody>
          <a:bodyPr/>
          <a:lstStyle/>
          <a:p>
            <a:fld id="{B2DC25EE-239B-4C5F-AAD1-255A7D5F1EE2}" type="slidenum">
              <a:rPr lang="en-US" smtClean="0">
                <a:latin typeface="Times New Roman" panose="02020603050405020304" pitchFamily="18" charset="0"/>
                <a:cs typeface="Times New Roman" panose="02020603050405020304" pitchFamily="18" charset="0"/>
              </a:rPr>
              <a:t>8</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39856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3A6F9C7A-1262-44FF-8547-36FD8F283C13}"/>
              </a:ext>
            </a:extLst>
          </p:cNvPr>
          <p:cNvSpPr/>
          <p:nvPr/>
        </p:nvSpPr>
        <p:spPr>
          <a:xfrm>
            <a:off x="263236" y="346364"/>
            <a:ext cx="11471564" cy="4839786"/>
          </a:xfrm>
          <a:prstGeom prst="rect">
            <a:avLst/>
          </a:prstGeom>
        </p:spPr>
        <p:txBody>
          <a:bodyPr wrap="square">
            <a:spAutoFit/>
          </a:bodyPr>
          <a:lstStyle/>
          <a:p>
            <a:pPr lvl="0">
              <a:spcAft>
                <a:spcPts val="1142"/>
              </a:spcAft>
            </a:pPr>
            <a:r>
              <a:rPr lang="it-IT" b="1" dirty="0">
                <a:solidFill>
                  <a:schemeClr val="tx2"/>
                </a:solidFill>
                <a:latin typeface="Times New Roman" panose="02020603050405020304" pitchFamily="18" charset="0"/>
                <a:cs typeface="Times New Roman" panose="02020603050405020304" pitchFamily="18" charset="0"/>
              </a:rPr>
              <a:t>L’ORDINATIVO DI FORNITURA</a:t>
            </a:r>
          </a:p>
          <a:p>
            <a:pPr lvl="0" algn="just">
              <a:spcAft>
                <a:spcPts val="1142"/>
              </a:spcAft>
            </a:pPr>
            <a:r>
              <a:rPr lang="it-IT" sz="1600" dirty="0">
                <a:solidFill>
                  <a:srgbClr val="1C1C1C"/>
                </a:solidFill>
                <a:latin typeface="Times New Roman" panose="02020603050405020304" pitchFamily="18" charset="0"/>
                <a:cs typeface="Times New Roman" panose="02020603050405020304" pitchFamily="18" charset="0"/>
              </a:rPr>
              <a:t>E’ l’atto in forma elettronica, sottoscritto da un soggetto autorizzato ad impegnare legalmente e formalmente l’Amministrazione contraente, che viene inviato al Fornitore.</a:t>
            </a:r>
          </a:p>
          <a:p>
            <a:pPr lvl="0" algn="just">
              <a:spcAft>
                <a:spcPts val="1142"/>
              </a:spcAft>
            </a:pPr>
            <a:r>
              <a:rPr lang="it-IT" sz="1600" dirty="0">
                <a:solidFill>
                  <a:srgbClr val="1C1C1C"/>
                </a:solidFill>
                <a:latin typeface="Times New Roman" panose="02020603050405020304" pitchFamily="18" charset="0"/>
                <a:cs typeface="Times New Roman" panose="02020603050405020304" pitchFamily="18" charset="0"/>
              </a:rPr>
              <a:t>Costituisce il documento contrattuale che formalizza l’accordo tra l’Amministrazione contraente e il Fornitore ed assume, come previsto dall’art. 26 L. 488/1999, la valenza di contratto attuativo dell’Accordo Quadro.</a:t>
            </a:r>
          </a:p>
          <a:p>
            <a:pPr lvl="0" algn="just">
              <a:spcAft>
                <a:spcPts val="1142"/>
              </a:spcAft>
            </a:pPr>
            <a:r>
              <a:rPr lang="it-IT" sz="1600" dirty="0">
                <a:solidFill>
                  <a:srgbClr val="1C1C1C"/>
                </a:solidFill>
                <a:latin typeface="Times New Roman" panose="02020603050405020304" pitchFamily="18" charset="0"/>
                <a:cs typeface="Times New Roman" panose="02020603050405020304" pitchFamily="18" charset="0"/>
              </a:rPr>
              <a:t>All’Ordinativo di Fornitura dovrà essere allegato il Riepilogo Adesione scaricato dalla Piattaforma GT SUAM secondo le modalità indicate </a:t>
            </a:r>
            <a:r>
              <a:rPr lang="it-IT" sz="1600" dirty="0">
                <a:latin typeface="Times New Roman" panose="02020603050405020304" pitchFamily="18" charset="0"/>
                <a:cs typeface="Times New Roman" panose="02020603050405020304" pitchFamily="18" charset="0"/>
              </a:rPr>
              <a:t>nel “Manuale operativo per l’adesione sulla piattaforma GT-SUAM”, pubblicato tra gli allegati e dovrà essere </a:t>
            </a:r>
            <a:r>
              <a:rPr lang="it-IT" sz="1600" kern="0" dirty="0">
                <a:solidFill>
                  <a:srgbClr val="1C1C1C"/>
                </a:solidFill>
                <a:latin typeface="Times New Roman" panose="02020603050405020304" pitchFamily="18" charset="0"/>
                <a:cs typeface="Times New Roman" panose="02020603050405020304" pitchFamily="18" charset="0"/>
              </a:rPr>
              <a:t>caricato sulla piattaforma GT-SUAM, ai fini del monitoraggio, da parte della SUAM, dell’Accordo Quadro. </a:t>
            </a:r>
            <a:endParaRPr lang="it-IT" sz="1600" dirty="0">
              <a:latin typeface="Times New Roman" panose="02020603050405020304" pitchFamily="18" charset="0"/>
              <a:cs typeface="Times New Roman" panose="02020603050405020304" pitchFamily="18" charset="0"/>
            </a:endParaRPr>
          </a:p>
          <a:p>
            <a:pPr lvl="0" algn="just">
              <a:spcAft>
                <a:spcPts val="1142"/>
              </a:spcAft>
            </a:pPr>
            <a:r>
              <a:rPr lang="it-IT" sz="1600" dirty="0">
                <a:latin typeface="Times New Roman" panose="02020603050405020304" pitchFamily="18" charset="0"/>
                <a:cs typeface="Times New Roman" panose="02020603050405020304" pitchFamily="18" charset="0"/>
              </a:rPr>
              <a:t>Nell’Ordinativo di fornitura, sottoscritto dalle parti, vengono specificate le forniture di cui l’Amministrazione necessita.</a:t>
            </a:r>
          </a:p>
          <a:p>
            <a:pPr lvl="0" algn="just">
              <a:spcAft>
                <a:spcPts val="1142"/>
              </a:spcAft>
            </a:pPr>
            <a:endParaRPr lang="it-IT" sz="1600" dirty="0">
              <a:latin typeface="Times New Roman" panose="02020603050405020304" pitchFamily="18" charset="0"/>
              <a:cs typeface="Times New Roman" panose="02020603050405020304" pitchFamily="18" charset="0"/>
            </a:endParaRPr>
          </a:p>
          <a:p>
            <a:pPr lvl="0" algn="just">
              <a:spcAft>
                <a:spcPts val="1142"/>
              </a:spcAft>
            </a:pPr>
            <a:endParaRPr lang="it-IT" sz="1600" dirty="0">
              <a:latin typeface="Times New Roman" panose="02020603050405020304" pitchFamily="18" charset="0"/>
              <a:cs typeface="Times New Roman" panose="02020603050405020304" pitchFamily="18" charset="0"/>
            </a:endParaRPr>
          </a:p>
          <a:p>
            <a:pPr lvl="0" algn="just">
              <a:spcAft>
                <a:spcPts val="1142"/>
              </a:spcAft>
            </a:pPr>
            <a:endParaRPr lang="it-IT" sz="1600" dirty="0">
              <a:latin typeface="Times New Roman" panose="02020603050405020304" pitchFamily="18" charset="0"/>
              <a:cs typeface="Times New Roman" panose="02020603050405020304" pitchFamily="18" charset="0"/>
            </a:endParaRPr>
          </a:p>
          <a:p>
            <a:pPr lvl="0" algn="just">
              <a:spcAft>
                <a:spcPts val="1142"/>
              </a:spcAft>
            </a:pPr>
            <a:endParaRPr lang="it-IT" sz="1600" dirty="0">
              <a:latin typeface="Times New Roman" panose="02020603050405020304" pitchFamily="18" charset="0"/>
              <a:cs typeface="Times New Roman" panose="02020603050405020304" pitchFamily="18" charset="0"/>
            </a:endParaRPr>
          </a:p>
          <a:p>
            <a:pPr lvl="0" algn="just">
              <a:spcAft>
                <a:spcPts val="1142"/>
              </a:spcAft>
            </a:pPr>
            <a:endParaRPr lang="it-IT" sz="1600" b="1" kern="0" dirty="0">
              <a:solidFill>
                <a:srgbClr val="1C1C1C"/>
              </a:solidFill>
              <a:latin typeface="Times New Roman" panose="02020603050405020304" pitchFamily="18" charset="0"/>
              <a:cs typeface="Times New Roman" panose="02020603050405020304" pitchFamily="18" charset="0"/>
            </a:endParaRPr>
          </a:p>
        </p:txBody>
      </p:sp>
      <p:sp>
        <p:nvSpPr>
          <p:cNvPr id="5" name="Segnaposto numero diapositiva 4"/>
          <p:cNvSpPr>
            <a:spLocks noGrp="1"/>
          </p:cNvSpPr>
          <p:nvPr>
            <p:ph type="sldNum" sz="quarter" idx="12"/>
          </p:nvPr>
        </p:nvSpPr>
        <p:spPr>
          <a:xfrm>
            <a:off x="8706016" y="6356350"/>
            <a:ext cx="2743200" cy="365125"/>
          </a:xfrm>
        </p:spPr>
        <p:txBody>
          <a:bodyPr/>
          <a:lstStyle/>
          <a:p>
            <a:fld id="{B2DC25EE-239B-4C5F-AAD1-255A7D5F1EE2}" type="slidenum">
              <a:rPr lang="en-US" smtClean="0">
                <a:latin typeface="Times New Roman" panose="02020603050405020304" pitchFamily="18" charset="0"/>
                <a:cs typeface="Times New Roman" panose="02020603050405020304" pitchFamily="18" charset="0"/>
              </a:rPr>
              <a:t>9</a:t>
            </a:fld>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1316843"/>
      </p:ext>
    </p:extLst>
  </p:cSld>
  <p:clrMapOvr>
    <a:masterClrMapping/>
  </p:clrMapOvr>
</p:sld>
</file>

<file path=ppt/theme/theme1.xml><?xml version="1.0" encoding="utf-8"?>
<a:theme xmlns:a="http://schemas.openxmlformats.org/drawingml/2006/main" name="AccentBoxVTI">
  <a:themeElements>
    <a:clrScheme name="AccentBoxVTI">
      <a:dk1>
        <a:srgbClr val="000000"/>
      </a:dk1>
      <a:lt1>
        <a:sysClr val="window" lastClr="FFFFFF"/>
      </a:lt1>
      <a:dk2>
        <a:srgbClr val="262626"/>
      </a:dk2>
      <a:lt2>
        <a:srgbClr val="FFFFFF"/>
      </a:lt2>
      <a:accent1>
        <a:srgbClr val="F5A700"/>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1488</TotalTime>
  <Words>1419</Words>
  <Application>Microsoft Office PowerPoint</Application>
  <PresentationFormat>Widescreen</PresentationFormat>
  <Paragraphs>121</Paragraphs>
  <Slides>11</Slides>
  <Notes>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11</vt:i4>
      </vt:variant>
    </vt:vector>
  </HeadingPairs>
  <TitlesOfParts>
    <vt:vector size="16" baseType="lpstr">
      <vt:lpstr>Arial</vt:lpstr>
      <vt:lpstr>Avenir Next LT Pro</vt:lpstr>
      <vt:lpstr>Calibri</vt:lpstr>
      <vt:lpstr>Times New Roman</vt:lpstr>
      <vt:lpstr>AccentBoxVTI</vt:lpstr>
      <vt:lpstr>      </vt:lpstr>
      <vt:lpstr>PREMESSA</vt:lpstr>
      <vt:lpstr>Presentazione standard di PowerPoint</vt:lpstr>
      <vt:lpstr> OGGETTO DELL’ACCORDO QUADRO </vt:lpstr>
      <vt:lpstr>Presentazione standard di PowerPoint</vt:lpstr>
      <vt:lpstr>LA PROCEDURA DI ADESIONE ALL’ACCORDO QUADRO L’Amministrazione contraente che intenda aderire all’Accordo Quadro per la fornitura di protesi d’anca dovrà:   1) Collegarsi al «Profilo del Committente – Soggetto Aggregatore SUAM», al seguente link: https://www.regione.marche.it/Entra-in-Regione/Soggetto-Aggregatore-SUAM.  2) Selezionare la Sezione «Generali» all’interno della quale troverà un’ulteriore Sezione denominata «Convenzioni attive».  3) All’interno di quest’ultima, in cui sarà presente, tra gli altri, l’Accordo Quadro di cui trattasi (PROTESI D’ANCA), è presente il «Manuale Operativo per l’adesione sulla piattaforma GT- SUAM» ed una serie di allegati:  • CAPITOLATO TECNICO • CAPITOLATO TECNICO PRESTAZIONALE • DECRETO PRESA ATTO SUAM MARCHE • ACCORDI QUADRO • OFFERTE ECONOMICHE E LISTINI PREZZI • Schema CONTRATTO ESTIMATORIO • Schema CONFERMA DI ADESIONE  • Schema ORDINATIVO DI FORNITURA • Schema LETTERA CONTESTAZIONE PENALI • Schema LETTERA APPLICAZIONE PENALI   4) Dopo aver preso visione della documentazione ed aver ottenuto il nulla osta da parte della SUAM per aderire all’Accordo Quadro l’Amministrazione contraente dovrà registrarsi attraverso la piattaforma GT-SUAM, la quale genererà un RIEPILOGO ADESIONE da allegare all’Ordinativo di fornitura.</vt:lpstr>
      <vt:lpstr>LA PROCEDURA DI ADESIONE ALL’ACCORDO QUADRO La procedura di adesione si articola come segue:  1) CONFERMA DI ADESIONE (Modello CONFERMA DI ADESIONE): documento mediante il quale l’Amministrazione contraente conferma alla SUAM (tramite PEC) la sua intenzione di aderire all’Accordo Quadro;  2) NULLA OSTA ALLA CONFERMA DI ADESIONE: con questo atto, che la SUAM invia tramite PEC all’Amministrazione contraente, viene accantonata la quota parte di massimale necessaria a soddisfare il fabbisogno dell’Amministrazione e quest’ultima viene autorizzata a contattare direttamente il Fornitore ai fini della sottoscrizione dell’Ordinativo di fornitura;  3) ORDINATIVO DI FORNITURA (Modello ORDINATIVO DI FORNITURA): contratto attuativo dell’Accordo Quadro che l’Amministrazione contraente deve caricare su GT-SUAM ed inviare al Fornitore. All’ordinativo di fornitura dovrà essere allegato il RIEPILOGO ADESIONE, generato attraverso la piattaforma GT-SUAM.    </vt:lpstr>
      <vt:lpstr>         LA CONFERMA DI ADESIONE E IL NULLA OSTA  L’Amministrazione interessata alla fornitura, deve trasmettere alla SUAM, tramite PEC, la Conferma di adesione, sottoscritta da un soggetto autorizzato ad impegnare formalmente e legalmente la stessa.  Attraverso la Conferma di adesione l’Amministrazione fornirà alla SUAM i seguenti elementi:  a) L’importo presuntivo di adesione all’Accordo Quadro sulla base delle stime effettuate dall’Amministrazione considerando il listino prezzi allegato alla presente Guida e la spesa storica dell’Amministrazione stessa;  c) Il termine entro cui sarà emesso l’Ordinativo di Fornitura;  d) Il nominativo del Responsabile del Procedimento per l’Adesione all’Accordo Quadro e il nominativo del Direttore dell’Esecuzione e i loro contatti (telefono e posta elettronica).   La SUAM, entro 5 giorni lavorativi dal ricevimento della Conferma di adesione da parte dell’Amministrazione contraente, ne prenderà atto e rilascerà il Nulla osta.                  </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SUAM- SOGGETTO AGGREGATORE DELLA REGIONE MARCHE</dc:title>
  <dc:creator>Silvia Tummolo - silvia.tummolo@studio.unibo.it</dc:creator>
  <cp:lastModifiedBy>silvia tummolo</cp:lastModifiedBy>
  <cp:revision>184</cp:revision>
  <cp:lastPrinted>2020-07-08T09:44:49Z</cp:lastPrinted>
  <dcterms:created xsi:type="dcterms:W3CDTF">2020-06-30T09:04:18Z</dcterms:created>
  <dcterms:modified xsi:type="dcterms:W3CDTF">2021-07-12T10:20:47Z</dcterms:modified>
</cp:coreProperties>
</file>